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 id="2147483870" r:id="rId2"/>
  </p:sldMasterIdLst>
  <p:notesMasterIdLst>
    <p:notesMasterId r:id="rId59"/>
  </p:notesMasterIdLst>
  <p:sldIdLst>
    <p:sldId id="298" r:id="rId3"/>
    <p:sldId id="299" r:id="rId4"/>
    <p:sldId id="377" r:id="rId5"/>
    <p:sldId id="300" r:id="rId6"/>
    <p:sldId id="301" r:id="rId7"/>
    <p:sldId id="303" r:id="rId8"/>
    <p:sldId id="305" r:id="rId9"/>
    <p:sldId id="307" r:id="rId10"/>
    <p:sldId id="308" r:id="rId11"/>
    <p:sldId id="309" r:id="rId12"/>
    <p:sldId id="375" r:id="rId13"/>
    <p:sldId id="376" r:id="rId14"/>
    <p:sldId id="313" r:id="rId15"/>
    <p:sldId id="316" r:id="rId16"/>
    <p:sldId id="319" r:id="rId17"/>
    <p:sldId id="320" r:id="rId18"/>
    <p:sldId id="321" r:id="rId19"/>
    <p:sldId id="322" r:id="rId20"/>
    <p:sldId id="324" r:id="rId21"/>
    <p:sldId id="327" r:id="rId22"/>
    <p:sldId id="329" r:id="rId23"/>
    <p:sldId id="331" r:id="rId24"/>
    <p:sldId id="332" r:id="rId25"/>
    <p:sldId id="335" r:id="rId26"/>
    <p:sldId id="338" r:id="rId27"/>
    <p:sldId id="339" r:id="rId28"/>
    <p:sldId id="340" r:id="rId29"/>
    <p:sldId id="342" r:id="rId30"/>
    <p:sldId id="343" r:id="rId31"/>
    <p:sldId id="344" r:id="rId32"/>
    <p:sldId id="347" r:id="rId33"/>
    <p:sldId id="349" r:id="rId34"/>
    <p:sldId id="350" r:id="rId35"/>
    <p:sldId id="351" r:id="rId36"/>
    <p:sldId id="352" r:id="rId37"/>
    <p:sldId id="353" r:id="rId38"/>
    <p:sldId id="354" r:id="rId39"/>
    <p:sldId id="355" r:id="rId40"/>
    <p:sldId id="356" r:id="rId41"/>
    <p:sldId id="358" r:id="rId42"/>
    <p:sldId id="359" r:id="rId43"/>
    <p:sldId id="374" r:id="rId44"/>
    <p:sldId id="360" r:id="rId45"/>
    <p:sldId id="361" r:id="rId46"/>
    <p:sldId id="362" r:id="rId47"/>
    <p:sldId id="365" r:id="rId48"/>
    <p:sldId id="367" r:id="rId49"/>
    <p:sldId id="368" r:id="rId50"/>
    <p:sldId id="369" r:id="rId51"/>
    <p:sldId id="370" r:id="rId52"/>
    <p:sldId id="371" r:id="rId53"/>
    <p:sldId id="372" r:id="rId54"/>
    <p:sldId id="378" r:id="rId55"/>
    <p:sldId id="379" r:id="rId56"/>
    <p:sldId id="380" r:id="rId57"/>
    <p:sldId id="381"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34C69"/>
    <a:srgbClr val="004274"/>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88" d="100"/>
          <a:sy n="88" d="100"/>
        </p:scale>
        <p:origin x="355"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43B26-2E03-44E6-996F-6E9AD3485DC7}" type="datetimeFigureOut">
              <a:rPr lang="en-US" smtClean="0"/>
              <a:t>29-Oct-19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9CA200-FBEC-4166-99FD-6F42BA9A2BB9}" type="slidenum">
              <a:rPr lang="en-US" smtClean="0"/>
              <a:t>‹#›</a:t>
            </a:fld>
            <a:endParaRPr lang="en-US"/>
          </a:p>
        </p:txBody>
      </p:sp>
    </p:spTree>
    <p:extLst>
      <p:ext uri="{BB962C8B-B14F-4D97-AF65-F5344CB8AC3E}">
        <p14:creationId xmlns:p14="http://schemas.microsoft.com/office/powerpoint/2010/main" val="967692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8A0ABE5-A092-4395-AF75-625D1EC7B864}" type="datetimeFigureOut">
              <a:rPr lang="en-US" smtClean="0"/>
              <a:t>29-Oct-19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3233423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8A0ABE5-A092-4395-AF75-625D1EC7B864}" type="datetimeFigureOut">
              <a:rPr lang="en-US" smtClean="0"/>
              <a:t>29-Oct-19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2424436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8A0ABE5-A092-4395-AF75-625D1EC7B864}" type="datetimeFigureOut">
              <a:rPr lang="en-US" smtClean="0"/>
              <a:t>29-Oct-19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3046665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8A0ABE5-A092-4395-AF75-625D1EC7B864}" type="datetimeFigureOut">
              <a:rPr lang="en-US" smtClean="0"/>
              <a:t>29-Oct-19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671198-11C9-4483-B2D5-BB6AA394BA2E}"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43936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8A0ABE5-A092-4395-AF75-625D1EC7B864}" type="datetimeFigureOut">
              <a:rPr lang="en-US" smtClean="0"/>
              <a:t>29-Oct-19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3747560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68A0ABE5-A092-4395-AF75-625D1EC7B864}" type="datetimeFigureOut">
              <a:rPr lang="en-US" smtClean="0"/>
              <a:t>29-Oct-19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100909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68A0ABE5-A092-4395-AF75-625D1EC7B864}" type="datetimeFigureOut">
              <a:rPr lang="en-US" smtClean="0"/>
              <a:t>29-Oct-19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699021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A0ABE5-A092-4395-AF75-625D1EC7B864}" type="datetimeFigureOut">
              <a:rPr lang="en-US" smtClean="0"/>
              <a:t>29-Oct-19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3968820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A0ABE5-A092-4395-AF75-625D1EC7B864}" type="datetimeFigureOut">
              <a:rPr lang="en-US" smtClean="0"/>
              <a:t>29-Oct-19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1203260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8A0ABE5-A092-4395-AF75-625D1EC7B864}" type="datetimeFigureOut">
              <a:rPr lang="en-US" smtClean="0"/>
              <a:t>29-Oct-19</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1257061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A0ABE5-A092-4395-AF75-625D1EC7B864}" type="datetimeFigureOut">
              <a:rPr lang="en-US" smtClean="0"/>
              <a:t>29-Oct-19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773024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A0ABE5-A092-4395-AF75-625D1EC7B864}" type="datetimeFigureOut">
              <a:rPr lang="en-US" smtClean="0"/>
              <a:t>29-Oct-19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38431961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8A0ABE5-A092-4395-AF75-625D1EC7B864}" type="datetimeFigureOut">
              <a:rPr lang="en-US" smtClean="0"/>
              <a:t>29-Oct-19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259717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8A0ABE5-A092-4395-AF75-625D1EC7B864}" type="datetimeFigureOut">
              <a:rPr lang="en-US" smtClean="0"/>
              <a:t>29-Oct-19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2960236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8A0ABE5-A092-4395-AF75-625D1EC7B864}" type="datetimeFigureOut">
              <a:rPr lang="en-US" smtClean="0"/>
              <a:t>29-Oct-19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35733853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8A0ABE5-A092-4395-AF75-625D1EC7B864}" type="datetimeFigureOut">
              <a:rPr lang="en-US" smtClean="0"/>
              <a:t>29-Oct-19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31325272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A0ABE5-A092-4395-AF75-625D1EC7B864}" type="datetimeFigureOut">
              <a:rPr lang="en-US" smtClean="0"/>
              <a:t>29-Oct-19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9801335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8A0ABE5-A092-4395-AF75-625D1EC7B864}" type="datetimeFigureOut">
              <a:rPr lang="en-US" smtClean="0"/>
              <a:t>29-Oct-19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32626155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8A0ABE5-A092-4395-AF75-625D1EC7B864}" type="datetimeFigureOut">
              <a:rPr lang="en-US" smtClean="0"/>
              <a:t>29-Oct-19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3844036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8A0ABE5-A092-4395-AF75-625D1EC7B864}" type="datetimeFigureOut">
              <a:rPr lang="en-US" smtClean="0"/>
              <a:t>29-Oct-19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27177361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8A0ABE5-A092-4395-AF75-625D1EC7B864}" type="datetimeFigureOut">
              <a:rPr lang="en-US" smtClean="0"/>
              <a:t>29-Oct-19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20032089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8A0ABE5-A092-4395-AF75-625D1EC7B864}" type="datetimeFigureOut">
              <a:rPr lang="en-US" smtClean="0"/>
              <a:t>29-Oct-19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3488674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8A0ABE5-A092-4395-AF75-625D1EC7B864}" type="datetimeFigureOut">
              <a:rPr lang="en-US" smtClean="0"/>
              <a:t>29-Oct-19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13609752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8A0ABE5-A092-4395-AF75-625D1EC7B864}" type="datetimeFigureOut">
              <a:rPr lang="en-US" smtClean="0"/>
              <a:t>29-Oct-19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40906646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8A0ABE5-A092-4395-AF75-625D1EC7B864}" type="datetimeFigureOut">
              <a:rPr lang="en-US" smtClean="0"/>
              <a:t>29-Oct-19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18370285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8A0ABE5-A092-4395-AF75-625D1EC7B864}" type="datetimeFigureOut">
              <a:rPr lang="en-US" smtClean="0"/>
              <a:t>29-Oct-19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28337473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A0ABE5-A092-4395-AF75-625D1EC7B864}" type="datetimeFigureOut">
              <a:rPr lang="en-US" smtClean="0"/>
              <a:t>29-Oct-19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19170876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A0ABE5-A092-4395-AF75-625D1EC7B864}" type="datetimeFigureOut">
              <a:rPr lang="en-US" smtClean="0"/>
              <a:t>29-Oct-19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284434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8A0ABE5-A092-4395-AF75-625D1EC7B864}" type="datetimeFigureOut">
              <a:rPr lang="en-US" smtClean="0"/>
              <a:t>29-Oct-19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2510776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8A0ABE5-A092-4395-AF75-625D1EC7B864}" type="datetimeFigureOut">
              <a:rPr lang="en-US" smtClean="0"/>
              <a:t>29-Oct-19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1765721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8A0ABE5-A092-4395-AF75-625D1EC7B864}" type="datetimeFigureOut">
              <a:rPr lang="en-US" smtClean="0"/>
              <a:t>29-Oct-19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3292822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A0ABE5-A092-4395-AF75-625D1EC7B864}" type="datetimeFigureOut">
              <a:rPr lang="en-US" smtClean="0"/>
              <a:t>29-Oct-19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1383676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8A0ABE5-A092-4395-AF75-625D1EC7B864}" type="datetimeFigureOut">
              <a:rPr lang="en-US" smtClean="0"/>
              <a:t>29-Oct-19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1972097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8A0ABE5-A092-4395-AF75-625D1EC7B864}" type="datetimeFigureOut">
              <a:rPr lang="en-US" smtClean="0"/>
              <a:t>29-Oct-19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671198-11C9-4483-B2D5-BB6AA394BA2E}" type="slidenum">
              <a:rPr lang="en-US" smtClean="0"/>
              <a:t>‹#›</a:t>
            </a:fld>
            <a:endParaRPr lang="en-US"/>
          </a:p>
        </p:txBody>
      </p:sp>
    </p:spTree>
    <p:extLst>
      <p:ext uri="{BB962C8B-B14F-4D97-AF65-F5344CB8AC3E}">
        <p14:creationId xmlns:p14="http://schemas.microsoft.com/office/powerpoint/2010/main" val="2108653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8A0ABE5-A092-4395-AF75-625D1EC7B864}" type="datetimeFigureOut">
              <a:rPr lang="en-US" smtClean="0"/>
              <a:t>29-Oct-19</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D671198-11C9-4483-B2D5-BB6AA394BA2E}" type="slidenum">
              <a:rPr lang="en-US" smtClean="0"/>
              <a:t>‹#›</a:t>
            </a:fld>
            <a:endParaRPr lang="en-US"/>
          </a:p>
        </p:txBody>
      </p:sp>
    </p:spTree>
    <p:extLst>
      <p:ext uri="{BB962C8B-B14F-4D97-AF65-F5344CB8AC3E}">
        <p14:creationId xmlns:p14="http://schemas.microsoft.com/office/powerpoint/2010/main" val="3971299839"/>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8A0ABE5-A092-4395-AF75-625D1EC7B864}" type="datetimeFigureOut">
              <a:rPr lang="en-US" smtClean="0"/>
              <a:t>29-Oct-19</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D671198-11C9-4483-B2D5-BB6AA394BA2E}" type="slidenum">
              <a:rPr lang="en-US" smtClean="0"/>
              <a:t>‹#›</a:t>
            </a:fld>
            <a:endParaRPr lang="en-US"/>
          </a:p>
        </p:txBody>
      </p:sp>
    </p:spTree>
    <p:extLst>
      <p:ext uri="{BB962C8B-B14F-4D97-AF65-F5344CB8AC3E}">
        <p14:creationId xmlns:p14="http://schemas.microsoft.com/office/powerpoint/2010/main" val="1729199172"/>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833" y="5251269"/>
            <a:ext cx="10353762" cy="801187"/>
          </a:xfrm>
        </p:spPr>
        <p:style>
          <a:lnRef idx="0">
            <a:schemeClr val="dk1"/>
          </a:lnRef>
          <a:fillRef idx="3">
            <a:schemeClr val="dk1"/>
          </a:fillRef>
          <a:effectRef idx="3">
            <a:schemeClr val="dk1"/>
          </a:effectRef>
          <a:fontRef idx="minor">
            <a:schemeClr val="lt1"/>
          </a:fontRef>
        </p:style>
        <p:txBody>
          <a:bodyPr>
            <a:normAutofit/>
          </a:bodyPr>
          <a:lstStyle/>
          <a:p>
            <a:r>
              <a:rPr lang="en-US" dirty="0" smtClean="0">
                <a:solidFill>
                  <a:srgbClr val="00B0F0"/>
                </a:solidFill>
              </a:rPr>
              <a:t>Blood Bank Management </a:t>
            </a:r>
            <a:endParaRPr lang="en-US" dirty="0">
              <a:solidFill>
                <a:srgbClr val="00B0F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56376" y="251507"/>
            <a:ext cx="1946676" cy="2475111"/>
          </a:xfrm>
        </p:spPr>
      </p:pic>
      <p:sp>
        <p:nvSpPr>
          <p:cNvPr id="5" name="TextBox 4"/>
          <p:cNvSpPr txBox="1"/>
          <p:nvPr/>
        </p:nvSpPr>
        <p:spPr>
          <a:xfrm>
            <a:off x="852833" y="2525484"/>
            <a:ext cx="10353762" cy="1323439"/>
          </a:xfrm>
          <a:prstGeom prst="rect">
            <a:avLst/>
          </a:prstGeom>
          <a:noFill/>
        </p:spPr>
        <p:txBody>
          <a:bodyPr wrap="square" rtlCol="0">
            <a:spAutoFit/>
          </a:bodyPr>
          <a:lstStyle/>
          <a:p>
            <a:pPr algn="ctr"/>
            <a:r>
              <a:rPr lang="en-US" sz="4000" dirty="0" err="1"/>
              <a:t>Hajee</a:t>
            </a:r>
            <a:r>
              <a:rPr lang="en-US" sz="4000" dirty="0"/>
              <a:t> Mohammad </a:t>
            </a:r>
            <a:r>
              <a:rPr lang="en-US" sz="4000" dirty="0" err="1"/>
              <a:t>Danesh</a:t>
            </a:r>
            <a:r>
              <a:rPr lang="en-US" sz="4000" dirty="0"/>
              <a:t> Science And Technology University, </a:t>
            </a:r>
            <a:r>
              <a:rPr lang="en-US" sz="4000" dirty="0" err="1"/>
              <a:t>Dinajpur</a:t>
            </a:r>
            <a:endParaRPr lang="en-US" sz="4000" dirty="0"/>
          </a:p>
        </p:txBody>
      </p:sp>
    </p:spTree>
    <p:extLst>
      <p:ext uri="{BB962C8B-B14F-4D97-AF65-F5344CB8AC3E}">
        <p14:creationId xmlns:p14="http://schemas.microsoft.com/office/powerpoint/2010/main" val="2066701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496388"/>
            <a:ext cx="10353762" cy="923109"/>
          </a:xfrm>
        </p:spPr>
        <p:style>
          <a:lnRef idx="0">
            <a:schemeClr val="dk1"/>
          </a:lnRef>
          <a:fillRef idx="3">
            <a:schemeClr val="dk1"/>
          </a:fillRef>
          <a:effectRef idx="3">
            <a:schemeClr val="dk1"/>
          </a:effectRef>
          <a:fontRef idx="minor">
            <a:schemeClr val="lt1"/>
          </a:fontRef>
        </p:style>
        <p:txBody>
          <a:bodyPr>
            <a:normAutofit/>
          </a:bodyPr>
          <a:lstStyle/>
          <a:p>
            <a:r>
              <a:rPr lang="en-US" dirty="0" smtClean="0"/>
              <a:t>Project’s  internal structure:</a:t>
            </a:r>
            <a:endParaRPr lang="en-US" dirty="0"/>
          </a:p>
        </p:txBody>
      </p:sp>
      <p:sp>
        <p:nvSpPr>
          <p:cNvPr id="3" name="Content Placeholder 2"/>
          <p:cNvSpPr>
            <a:spLocks noGrp="1"/>
          </p:cNvSpPr>
          <p:nvPr>
            <p:ph idx="1"/>
          </p:nvPr>
        </p:nvSpPr>
        <p:spPr/>
        <p:txBody>
          <a:bodyPr/>
          <a:lstStyle/>
          <a:p>
            <a:pPr marL="36900" indent="0">
              <a:buNone/>
            </a:pPr>
            <a:endParaRPr lang="en-US" dirty="0" smtClean="0"/>
          </a:p>
          <a:p>
            <a:pPr marL="551250" indent="-514350">
              <a:buAutoNum type="romanLcParenR"/>
            </a:pPr>
            <a:r>
              <a:rPr lang="en-US" dirty="0" smtClean="0"/>
              <a:t>Use case diagram</a:t>
            </a:r>
          </a:p>
          <a:p>
            <a:pPr marL="551250" indent="-514350">
              <a:buAutoNum type="romanLcParenR"/>
            </a:pPr>
            <a:r>
              <a:rPr lang="en-US" dirty="0" smtClean="0"/>
              <a:t>Data flow diagram</a:t>
            </a:r>
            <a:endParaRPr lang="en-US" dirty="0"/>
          </a:p>
        </p:txBody>
      </p:sp>
    </p:spTree>
    <p:extLst>
      <p:ext uri="{BB962C8B-B14F-4D97-AF65-F5344CB8AC3E}">
        <p14:creationId xmlns:p14="http://schemas.microsoft.com/office/powerpoint/2010/main" val="606867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13508"/>
            <a:ext cx="10353762" cy="600892"/>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Use Case Diagram</a:t>
            </a:r>
            <a:endParaRPr lang="en-US" dirty="0"/>
          </a:p>
        </p:txBody>
      </p:sp>
      <p:sp>
        <p:nvSpPr>
          <p:cNvPr id="4" name="Content Placeholder 3"/>
          <p:cNvSpPr>
            <a:spLocks noGrp="1"/>
          </p:cNvSpPr>
          <p:nvPr>
            <p:ph idx="1"/>
          </p:nvPr>
        </p:nvSpPr>
        <p:spPr>
          <a:xfrm>
            <a:off x="0" y="0"/>
            <a:ext cx="436033" cy="296649"/>
          </a:xfrm>
        </p:spPr>
        <p:txBody>
          <a:bodyPr>
            <a:normAutofit fontScale="47500" lnSpcReduction="20000"/>
          </a:bodyPr>
          <a:lstStyle/>
          <a:p>
            <a:pPr marL="36900" indent="0">
              <a:buNone/>
            </a:pPr>
            <a:r>
              <a:rPr lang="en-US" dirty="0" smtClean="0"/>
              <a:t> </a:t>
            </a:r>
          </a:p>
          <a:p>
            <a:pPr marL="36900" indent="0">
              <a:buNone/>
            </a:pPr>
            <a:endParaRPr lang="en-US" dirty="0"/>
          </a:p>
        </p:txBody>
      </p:sp>
      <p:sp>
        <p:nvSpPr>
          <p:cNvPr id="31" name="Oval 30"/>
          <p:cNvSpPr/>
          <p:nvPr/>
        </p:nvSpPr>
        <p:spPr>
          <a:xfrm>
            <a:off x="1067889" y="3085555"/>
            <a:ext cx="269965" cy="2525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1067889" y="3406684"/>
            <a:ext cx="269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202871" y="3338104"/>
            <a:ext cx="0" cy="297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1035231" y="3635284"/>
            <a:ext cx="167640" cy="198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202871" y="3635284"/>
            <a:ext cx="167640" cy="198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4465320" y="1181100"/>
            <a:ext cx="2011680" cy="335280"/>
          </a:xfrm>
          <a:prstGeom prst="ellipse">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Registration</a:t>
            </a:r>
            <a:endParaRPr lang="en-US" sz="1200" dirty="0"/>
          </a:p>
        </p:txBody>
      </p:sp>
      <p:sp>
        <p:nvSpPr>
          <p:cNvPr id="50" name="Oval 49"/>
          <p:cNvSpPr/>
          <p:nvPr/>
        </p:nvSpPr>
        <p:spPr>
          <a:xfrm>
            <a:off x="4465320" y="1615440"/>
            <a:ext cx="2011680" cy="335280"/>
          </a:xfrm>
          <a:prstGeom prst="ellipse">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Request</a:t>
            </a:r>
            <a:endParaRPr lang="en-US" sz="1200" dirty="0"/>
          </a:p>
        </p:txBody>
      </p:sp>
      <p:sp>
        <p:nvSpPr>
          <p:cNvPr id="51" name="Oval 50"/>
          <p:cNvSpPr/>
          <p:nvPr/>
        </p:nvSpPr>
        <p:spPr>
          <a:xfrm>
            <a:off x="4465320" y="2065020"/>
            <a:ext cx="2011680" cy="335280"/>
          </a:xfrm>
          <a:prstGeom prst="ellipse">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Accept request</a:t>
            </a:r>
            <a:endParaRPr lang="en-US" sz="1200" dirty="0"/>
          </a:p>
        </p:txBody>
      </p:sp>
      <p:sp>
        <p:nvSpPr>
          <p:cNvPr id="52" name="Oval 51"/>
          <p:cNvSpPr/>
          <p:nvPr/>
        </p:nvSpPr>
        <p:spPr>
          <a:xfrm>
            <a:off x="4465320" y="2506980"/>
            <a:ext cx="2011680" cy="335280"/>
          </a:xfrm>
          <a:prstGeom prst="ellipse">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View request</a:t>
            </a:r>
            <a:endParaRPr lang="en-US" sz="1200" dirty="0"/>
          </a:p>
        </p:txBody>
      </p:sp>
      <p:sp>
        <p:nvSpPr>
          <p:cNvPr id="53" name="Oval 52"/>
          <p:cNvSpPr/>
          <p:nvPr/>
        </p:nvSpPr>
        <p:spPr>
          <a:xfrm>
            <a:off x="4465320" y="2933700"/>
            <a:ext cx="2011680" cy="335280"/>
          </a:xfrm>
          <a:prstGeom prst="ellipse">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Delete request</a:t>
            </a:r>
            <a:endParaRPr lang="en-US" sz="1200" dirty="0"/>
          </a:p>
        </p:txBody>
      </p:sp>
      <p:sp>
        <p:nvSpPr>
          <p:cNvPr id="54" name="Oval 53"/>
          <p:cNvSpPr/>
          <p:nvPr/>
        </p:nvSpPr>
        <p:spPr>
          <a:xfrm>
            <a:off x="4465320" y="3368040"/>
            <a:ext cx="2011680" cy="335280"/>
          </a:xfrm>
          <a:prstGeom prst="ellipse">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Search</a:t>
            </a:r>
            <a:endParaRPr lang="en-US" sz="1200" dirty="0"/>
          </a:p>
        </p:txBody>
      </p:sp>
      <p:sp>
        <p:nvSpPr>
          <p:cNvPr id="55" name="Oval 54"/>
          <p:cNvSpPr/>
          <p:nvPr/>
        </p:nvSpPr>
        <p:spPr>
          <a:xfrm>
            <a:off x="4465320" y="3817620"/>
            <a:ext cx="2011680" cy="335280"/>
          </a:xfrm>
          <a:prstGeom prst="ellipse">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Update any info</a:t>
            </a:r>
            <a:endParaRPr lang="en-US" sz="1200" dirty="0"/>
          </a:p>
        </p:txBody>
      </p:sp>
      <p:sp>
        <p:nvSpPr>
          <p:cNvPr id="56" name="Oval 55"/>
          <p:cNvSpPr/>
          <p:nvPr/>
        </p:nvSpPr>
        <p:spPr>
          <a:xfrm>
            <a:off x="4472940" y="4267200"/>
            <a:ext cx="2011680" cy="335280"/>
          </a:xfrm>
          <a:prstGeom prst="ellipse">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Update own info</a:t>
            </a:r>
            <a:endParaRPr lang="en-US" sz="1200" dirty="0"/>
          </a:p>
        </p:txBody>
      </p:sp>
      <p:sp>
        <p:nvSpPr>
          <p:cNvPr id="57" name="Oval 56"/>
          <p:cNvSpPr/>
          <p:nvPr/>
        </p:nvSpPr>
        <p:spPr>
          <a:xfrm>
            <a:off x="4472940" y="4671060"/>
            <a:ext cx="2011680" cy="335280"/>
          </a:xfrm>
          <a:prstGeom prst="ellipse">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Log In</a:t>
            </a:r>
            <a:endParaRPr lang="en-US" sz="1200" dirty="0"/>
          </a:p>
        </p:txBody>
      </p:sp>
      <p:sp>
        <p:nvSpPr>
          <p:cNvPr id="58" name="Oval 57"/>
          <p:cNvSpPr/>
          <p:nvPr/>
        </p:nvSpPr>
        <p:spPr>
          <a:xfrm>
            <a:off x="4472940" y="5105400"/>
            <a:ext cx="2011680" cy="335280"/>
          </a:xfrm>
          <a:prstGeom prst="ellipse">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Delete info</a:t>
            </a:r>
            <a:endParaRPr lang="en-US" sz="1200" dirty="0"/>
          </a:p>
        </p:txBody>
      </p:sp>
      <p:sp>
        <p:nvSpPr>
          <p:cNvPr id="59" name="Oval 58"/>
          <p:cNvSpPr/>
          <p:nvPr/>
        </p:nvSpPr>
        <p:spPr>
          <a:xfrm>
            <a:off x="4472940" y="5554980"/>
            <a:ext cx="2011680" cy="335280"/>
          </a:xfrm>
          <a:prstGeom prst="ellipse">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Message</a:t>
            </a:r>
            <a:endParaRPr lang="en-US" sz="1200" dirty="0"/>
          </a:p>
        </p:txBody>
      </p:sp>
      <p:sp>
        <p:nvSpPr>
          <p:cNvPr id="60" name="Oval 59"/>
          <p:cNvSpPr/>
          <p:nvPr/>
        </p:nvSpPr>
        <p:spPr>
          <a:xfrm>
            <a:off x="4472940" y="5989320"/>
            <a:ext cx="2011680" cy="335280"/>
          </a:xfrm>
          <a:prstGeom prst="ellipse">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Recovery</a:t>
            </a:r>
            <a:endParaRPr lang="en-US" sz="1200" dirty="0"/>
          </a:p>
        </p:txBody>
      </p:sp>
      <p:sp>
        <p:nvSpPr>
          <p:cNvPr id="61" name="Oval 60"/>
          <p:cNvSpPr/>
          <p:nvPr/>
        </p:nvSpPr>
        <p:spPr>
          <a:xfrm>
            <a:off x="10431779" y="1672770"/>
            <a:ext cx="269965" cy="2525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p:cNvCxnSpPr/>
          <p:nvPr/>
        </p:nvCxnSpPr>
        <p:spPr>
          <a:xfrm>
            <a:off x="10431779" y="1993899"/>
            <a:ext cx="269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0566761" y="1925319"/>
            <a:ext cx="0" cy="297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10399121" y="2222499"/>
            <a:ext cx="167640" cy="198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0566761" y="2222499"/>
            <a:ext cx="167640" cy="198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10464436" y="5241471"/>
            <a:ext cx="269965" cy="2525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p:nvPr/>
        </p:nvCxnSpPr>
        <p:spPr>
          <a:xfrm>
            <a:off x="10464436" y="5562600"/>
            <a:ext cx="269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599418" y="5494020"/>
            <a:ext cx="0" cy="297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10431778" y="5791200"/>
            <a:ext cx="167640" cy="198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599418" y="5791200"/>
            <a:ext cx="167640" cy="198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0125103" y="2423398"/>
            <a:ext cx="883315" cy="369332"/>
          </a:xfrm>
          <a:prstGeom prst="rect">
            <a:avLst/>
          </a:prstGeom>
          <a:noFill/>
        </p:spPr>
        <p:txBody>
          <a:bodyPr wrap="square" rtlCol="0">
            <a:spAutoFit/>
          </a:bodyPr>
          <a:lstStyle/>
          <a:p>
            <a:r>
              <a:rPr lang="en-US" dirty="0" smtClean="0"/>
              <a:t>Admin</a:t>
            </a:r>
            <a:endParaRPr lang="en-US" dirty="0"/>
          </a:p>
        </p:txBody>
      </p:sp>
      <p:sp>
        <p:nvSpPr>
          <p:cNvPr id="72" name="TextBox 71"/>
          <p:cNvSpPr txBox="1"/>
          <p:nvPr/>
        </p:nvSpPr>
        <p:spPr>
          <a:xfrm>
            <a:off x="9976453" y="6033253"/>
            <a:ext cx="1450581" cy="369332"/>
          </a:xfrm>
          <a:prstGeom prst="rect">
            <a:avLst/>
          </a:prstGeom>
          <a:noFill/>
        </p:spPr>
        <p:txBody>
          <a:bodyPr wrap="square" rtlCol="0">
            <a:spAutoFit/>
          </a:bodyPr>
          <a:lstStyle/>
          <a:p>
            <a:r>
              <a:rPr lang="en-US" dirty="0" smtClean="0"/>
              <a:t>Sub-Admin</a:t>
            </a:r>
            <a:endParaRPr lang="en-US" dirty="0"/>
          </a:p>
        </p:txBody>
      </p:sp>
      <p:sp>
        <p:nvSpPr>
          <p:cNvPr id="73" name="TextBox 72"/>
          <p:cNvSpPr txBox="1"/>
          <p:nvPr/>
        </p:nvSpPr>
        <p:spPr>
          <a:xfrm>
            <a:off x="521334" y="3955627"/>
            <a:ext cx="1363074" cy="369332"/>
          </a:xfrm>
          <a:prstGeom prst="rect">
            <a:avLst/>
          </a:prstGeom>
          <a:noFill/>
        </p:spPr>
        <p:txBody>
          <a:bodyPr wrap="square" rtlCol="0">
            <a:spAutoFit/>
          </a:bodyPr>
          <a:lstStyle/>
          <a:p>
            <a:r>
              <a:rPr lang="en-US" dirty="0" smtClean="0"/>
              <a:t>User Donor</a:t>
            </a:r>
            <a:endParaRPr lang="en-US" dirty="0"/>
          </a:p>
        </p:txBody>
      </p:sp>
      <p:cxnSp>
        <p:nvCxnSpPr>
          <p:cNvPr id="75" name="Straight Arrow Connector 74"/>
          <p:cNvCxnSpPr/>
          <p:nvPr/>
        </p:nvCxnSpPr>
        <p:spPr>
          <a:xfrm flipH="1" flipV="1">
            <a:off x="6581352" y="1303706"/>
            <a:ext cx="3682786" cy="4708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6546668" y="1774507"/>
            <a:ext cx="3746076" cy="441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a:off x="6546668" y="1794826"/>
            <a:ext cx="3746076" cy="8437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6546668" y="1830402"/>
            <a:ext cx="3746076" cy="12425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a:off x="6581352" y="1875379"/>
            <a:ext cx="3711392" cy="16064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a:off x="6611984" y="1941605"/>
            <a:ext cx="3680760" cy="1989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H="1">
            <a:off x="6611984" y="2000353"/>
            <a:ext cx="3694972" cy="23934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H="1">
            <a:off x="6622386" y="2061158"/>
            <a:ext cx="3670358" cy="2734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H="1">
            <a:off x="6611984" y="2114040"/>
            <a:ext cx="3680760" cy="3085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a:off x="6583378" y="2180715"/>
            <a:ext cx="3709366" cy="3513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H="1">
            <a:off x="6581354" y="2253965"/>
            <a:ext cx="3711390" cy="3869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a:off x="6581353" y="5989320"/>
            <a:ext cx="3682785" cy="185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flipV="1">
            <a:off x="6581354" y="5754283"/>
            <a:ext cx="3682784" cy="1728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H="1" flipV="1">
            <a:off x="6638566" y="4845955"/>
            <a:ext cx="3625572" cy="1028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H="1" flipV="1">
            <a:off x="6618576" y="4444411"/>
            <a:ext cx="3645562" cy="13631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H="1" flipV="1">
            <a:off x="6567141" y="3581451"/>
            <a:ext cx="3696997" cy="21728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flipV="1">
            <a:off x="6542860" y="2744747"/>
            <a:ext cx="3721278" cy="29562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H="1" flipV="1">
            <a:off x="6542861" y="2322030"/>
            <a:ext cx="3721277" cy="3306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flipV="1">
            <a:off x="6581143" y="1385528"/>
            <a:ext cx="3682995" cy="41694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V="1">
            <a:off x="1502578" y="1774507"/>
            <a:ext cx="2870577" cy="13268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a:off x="1528266" y="3211829"/>
            <a:ext cx="2844888" cy="300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a:off x="1518577" y="3315507"/>
            <a:ext cx="2854577" cy="1078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a:off x="1528266" y="3428275"/>
            <a:ext cx="2844888" cy="1413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1518381" y="3535680"/>
            <a:ext cx="2879053" cy="21791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1499660" y="3656865"/>
            <a:ext cx="2917293" cy="24923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223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13508"/>
            <a:ext cx="10353762" cy="609601"/>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Data Flow Diagram</a:t>
            </a:r>
            <a:endParaRPr lang="en-US" dirty="0"/>
          </a:p>
        </p:txBody>
      </p:sp>
      <p:sp>
        <p:nvSpPr>
          <p:cNvPr id="3" name="Content Placeholder 2"/>
          <p:cNvSpPr>
            <a:spLocks noGrp="1"/>
          </p:cNvSpPr>
          <p:nvPr>
            <p:ph idx="1"/>
          </p:nvPr>
        </p:nvSpPr>
        <p:spPr>
          <a:xfrm>
            <a:off x="244928" y="564292"/>
            <a:ext cx="229206" cy="54016"/>
          </a:xfrm>
        </p:spPr>
        <p:txBody>
          <a:bodyPr>
            <a:normAutofit fontScale="25000" lnSpcReduction="20000"/>
          </a:bodyPr>
          <a:lstStyle/>
          <a:p>
            <a:pPr marL="36900" indent="0">
              <a:buNone/>
            </a:pPr>
            <a:r>
              <a:rPr lang="en-US" dirty="0" smtClean="0"/>
              <a:t> </a:t>
            </a:r>
            <a:endParaRPr lang="en-US" dirty="0"/>
          </a:p>
        </p:txBody>
      </p:sp>
      <p:sp>
        <p:nvSpPr>
          <p:cNvPr id="4" name="Flowchart: Magnetic Disk 3"/>
          <p:cNvSpPr/>
          <p:nvPr/>
        </p:nvSpPr>
        <p:spPr>
          <a:xfrm>
            <a:off x="7537177" y="3089850"/>
            <a:ext cx="1420188" cy="1269758"/>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Request information</a:t>
            </a:r>
            <a:endParaRPr lang="en-US" dirty="0">
              <a:solidFill>
                <a:schemeClr val="tx1"/>
              </a:solidFill>
            </a:endParaRPr>
          </a:p>
        </p:txBody>
      </p:sp>
      <p:sp>
        <p:nvSpPr>
          <p:cNvPr id="24" name="Rectangle 23"/>
          <p:cNvSpPr/>
          <p:nvPr/>
        </p:nvSpPr>
        <p:spPr>
          <a:xfrm>
            <a:off x="5096196" y="1270093"/>
            <a:ext cx="1659466" cy="1066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Admin</a:t>
            </a:r>
            <a:endParaRPr lang="en-US" dirty="0">
              <a:solidFill>
                <a:schemeClr val="tx1"/>
              </a:solidFill>
            </a:endParaRPr>
          </a:p>
        </p:txBody>
      </p:sp>
      <p:sp>
        <p:nvSpPr>
          <p:cNvPr id="25" name="Flowchart: Magnetic Disk 24"/>
          <p:cNvSpPr/>
          <p:nvPr/>
        </p:nvSpPr>
        <p:spPr>
          <a:xfrm>
            <a:off x="2860996" y="3081745"/>
            <a:ext cx="1677137" cy="1269758"/>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User Donor information</a:t>
            </a:r>
            <a:endParaRPr lang="en-US" dirty="0">
              <a:solidFill>
                <a:schemeClr val="tx1"/>
              </a:solidFill>
            </a:endParaRPr>
          </a:p>
        </p:txBody>
      </p:sp>
      <p:sp>
        <p:nvSpPr>
          <p:cNvPr id="26" name="Flowchart: Magnetic Disk 25"/>
          <p:cNvSpPr/>
          <p:nvPr/>
        </p:nvSpPr>
        <p:spPr>
          <a:xfrm>
            <a:off x="5193926" y="5274247"/>
            <a:ext cx="1404092" cy="1168400"/>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Sub-admin info</a:t>
            </a:r>
            <a:endParaRPr lang="en-US" dirty="0">
              <a:solidFill>
                <a:schemeClr val="tx1"/>
              </a:solidFill>
            </a:endParaRPr>
          </a:p>
        </p:txBody>
      </p:sp>
      <p:sp>
        <p:nvSpPr>
          <p:cNvPr id="27" name="Flowchart: Magnetic Disk 26"/>
          <p:cNvSpPr/>
          <p:nvPr/>
        </p:nvSpPr>
        <p:spPr>
          <a:xfrm>
            <a:off x="751616" y="1195939"/>
            <a:ext cx="1151466" cy="1168400"/>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Admin message</a:t>
            </a:r>
            <a:endParaRPr lang="en-US" dirty="0">
              <a:solidFill>
                <a:schemeClr val="tx1"/>
              </a:solidFill>
            </a:endParaRPr>
          </a:p>
        </p:txBody>
      </p:sp>
      <p:sp>
        <p:nvSpPr>
          <p:cNvPr id="28" name="Flowchart: Magnetic Disk 27"/>
          <p:cNvSpPr/>
          <p:nvPr/>
        </p:nvSpPr>
        <p:spPr>
          <a:xfrm>
            <a:off x="10116091" y="1219292"/>
            <a:ext cx="1151466" cy="1168400"/>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User message</a:t>
            </a:r>
            <a:endParaRPr lang="en-US" dirty="0">
              <a:solidFill>
                <a:schemeClr val="tx1"/>
              </a:solidFill>
            </a:endParaRPr>
          </a:p>
        </p:txBody>
      </p:sp>
      <p:sp>
        <p:nvSpPr>
          <p:cNvPr id="30" name="Rectangle 29"/>
          <p:cNvSpPr/>
          <p:nvPr/>
        </p:nvSpPr>
        <p:spPr>
          <a:xfrm>
            <a:off x="9898960" y="5325048"/>
            <a:ext cx="1659466" cy="1066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User</a:t>
            </a:r>
            <a:endParaRPr lang="en-US" dirty="0">
              <a:solidFill>
                <a:schemeClr val="tx1"/>
              </a:solidFill>
            </a:endParaRPr>
          </a:p>
        </p:txBody>
      </p:sp>
      <p:sp>
        <p:nvSpPr>
          <p:cNvPr id="31" name="Rectangle 30"/>
          <p:cNvSpPr/>
          <p:nvPr/>
        </p:nvSpPr>
        <p:spPr>
          <a:xfrm>
            <a:off x="677434" y="5325049"/>
            <a:ext cx="1659466" cy="1066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Sub-admin</a:t>
            </a:r>
            <a:endParaRPr lang="en-US" dirty="0">
              <a:solidFill>
                <a:schemeClr val="tx1"/>
              </a:solidFill>
            </a:endParaRPr>
          </a:p>
        </p:txBody>
      </p:sp>
      <p:cxnSp>
        <p:nvCxnSpPr>
          <p:cNvPr id="33" name="Straight Arrow Connector 32"/>
          <p:cNvCxnSpPr/>
          <p:nvPr/>
        </p:nvCxnSpPr>
        <p:spPr>
          <a:xfrm flipH="1">
            <a:off x="1903082" y="1547912"/>
            <a:ext cx="3193115" cy="10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26" idx="1"/>
          </p:cNvCxnSpPr>
          <p:nvPr/>
        </p:nvCxnSpPr>
        <p:spPr>
          <a:xfrm>
            <a:off x="5895972" y="2336892"/>
            <a:ext cx="0" cy="2937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2336900" y="6150564"/>
            <a:ext cx="2857024" cy="10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flipV="1">
            <a:off x="1016000" y="2364339"/>
            <a:ext cx="17722" cy="296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p:cNvCxnSpPr/>
          <p:nvPr/>
        </p:nvCxnSpPr>
        <p:spPr>
          <a:xfrm>
            <a:off x="1735768" y="2667455"/>
            <a:ext cx="6527699" cy="232703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735768" y="2336892"/>
            <a:ext cx="0" cy="3305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8263467" y="5553648"/>
            <a:ext cx="16354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8263467" y="4994486"/>
            <a:ext cx="0" cy="559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30" idx="0"/>
            <a:endCxn id="28" idx="3"/>
          </p:cNvCxnSpPr>
          <p:nvPr/>
        </p:nvCxnSpPr>
        <p:spPr>
          <a:xfrm flipH="1" flipV="1">
            <a:off x="10691824" y="2387692"/>
            <a:ext cx="36869" cy="29373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28" idx="2"/>
            <a:endCxn id="24" idx="3"/>
          </p:cNvCxnSpPr>
          <p:nvPr/>
        </p:nvCxnSpPr>
        <p:spPr>
          <a:xfrm flipH="1">
            <a:off x="6755662" y="1803492"/>
            <a:ext cx="336042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flipV="1">
            <a:off x="6553911" y="2336892"/>
            <a:ext cx="20698" cy="13878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25" idx="1"/>
          </p:cNvCxnSpPr>
          <p:nvPr/>
        </p:nvCxnSpPr>
        <p:spPr>
          <a:xfrm flipH="1">
            <a:off x="3699565" y="2015159"/>
            <a:ext cx="10730" cy="10665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0299994" y="3886532"/>
            <a:ext cx="37806" cy="1438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H="1" flipV="1">
            <a:off x="8957365" y="3886532"/>
            <a:ext cx="1343049" cy="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494347" y="3805569"/>
            <a:ext cx="1366649" cy="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1494347" y="3805751"/>
            <a:ext cx="48" cy="15192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V="1">
            <a:off x="3241455" y="4351503"/>
            <a:ext cx="0" cy="15069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2336900" y="5866686"/>
            <a:ext cx="904555" cy="3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H="1" flipV="1">
            <a:off x="5370937" y="2328179"/>
            <a:ext cx="22950" cy="13884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endCxn id="25" idx="4"/>
          </p:cNvCxnSpPr>
          <p:nvPr/>
        </p:nvCxnSpPr>
        <p:spPr>
          <a:xfrm flipH="1">
            <a:off x="4538133" y="3716624"/>
            <a:ext cx="8505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flipV="1">
            <a:off x="3699563" y="1989833"/>
            <a:ext cx="1396632" cy="253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Elbow Connector 162"/>
          <p:cNvCxnSpPr/>
          <p:nvPr/>
        </p:nvCxnSpPr>
        <p:spPr>
          <a:xfrm>
            <a:off x="4083960" y="4639369"/>
            <a:ext cx="5814999" cy="1498840"/>
          </a:xfrm>
          <a:prstGeom prst="bentConnector3">
            <a:avLst>
              <a:gd name="adj1" fmla="val 5698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V="1">
            <a:off x="4068432" y="4351503"/>
            <a:ext cx="0" cy="2797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a:endCxn id="4" idx="2"/>
          </p:cNvCxnSpPr>
          <p:nvPr/>
        </p:nvCxnSpPr>
        <p:spPr>
          <a:xfrm>
            <a:off x="6574609" y="3724729"/>
            <a:ext cx="9625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Elbow Connector 199"/>
          <p:cNvCxnSpPr/>
          <p:nvPr/>
        </p:nvCxnSpPr>
        <p:spPr>
          <a:xfrm rot="10800000" flipV="1">
            <a:off x="2336900" y="3945707"/>
            <a:ext cx="5192131" cy="1590416"/>
          </a:xfrm>
          <a:prstGeom prst="bentConnector3">
            <a:avLst>
              <a:gd name="adj1" fmla="val 5375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760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4" y="444138"/>
            <a:ext cx="10353762" cy="574766"/>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Output :  Home 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0049" y="1418455"/>
            <a:ext cx="9541251" cy="4782048"/>
          </a:xfrm>
        </p:spPr>
      </p:pic>
    </p:spTree>
    <p:extLst>
      <p:ext uri="{BB962C8B-B14F-4D97-AF65-F5344CB8AC3E}">
        <p14:creationId xmlns:p14="http://schemas.microsoft.com/office/powerpoint/2010/main" val="1344097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Fill up Registration </a:t>
            </a:r>
            <a:r>
              <a:rPr lang="en-US" dirty="0"/>
              <a:t>from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779" y="1179999"/>
            <a:ext cx="8827794" cy="5486400"/>
          </a:xfrm>
        </p:spPr>
      </p:pic>
    </p:spTree>
    <p:extLst>
      <p:ext uri="{BB962C8B-B14F-4D97-AF65-F5344CB8AC3E}">
        <p14:creationId xmlns:p14="http://schemas.microsoft.com/office/powerpoint/2010/main" val="3487921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Login to user a Account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3798" y="1184963"/>
            <a:ext cx="8793755" cy="5486400"/>
          </a:xfrm>
        </p:spPr>
      </p:pic>
    </p:spTree>
    <p:extLst>
      <p:ext uri="{BB962C8B-B14F-4D97-AF65-F5344CB8AC3E}">
        <p14:creationId xmlns:p14="http://schemas.microsoft.com/office/powerpoint/2010/main" val="2229735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User Account : About panel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7632" y="1119746"/>
            <a:ext cx="9706088" cy="5486400"/>
          </a:xfrm>
        </p:spPr>
      </p:pic>
    </p:spTree>
    <p:extLst>
      <p:ext uri="{BB962C8B-B14F-4D97-AF65-F5344CB8AC3E}">
        <p14:creationId xmlns:p14="http://schemas.microsoft.com/office/powerpoint/2010/main" val="2885891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Search blood Donor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6445" y="1123570"/>
            <a:ext cx="9728461" cy="5486400"/>
          </a:xfrm>
        </p:spPr>
      </p:pic>
    </p:spTree>
    <p:extLst>
      <p:ext uri="{BB962C8B-B14F-4D97-AF65-F5344CB8AC3E}">
        <p14:creationId xmlns:p14="http://schemas.microsoft.com/office/powerpoint/2010/main" val="2326280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Update personal information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7632" y="1126159"/>
            <a:ext cx="9706087" cy="5486400"/>
          </a:xfrm>
        </p:spPr>
      </p:pic>
    </p:spTree>
    <p:extLst>
      <p:ext uri="{BB962C8B-B14F-4D97-AF65-F5344CB8AC3E}">
        <p14:creationId xmlns:p14="http://schemas.microsoft.com/office/powerpoint/2010/main" val="10055602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Send Message to Admin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0486" y="1112402"/>
            <a:ext cx="9720380" cy="5486400"/>
          </a:xfrm>
        </p:spPr>
      </p:pic>
    </p:spTree>
    <p:extLst>
      <p:ext uri="{BB962C8B-B14F-4D97-AF65-F5344CB8AC3E}">
        <p14:creationId xmlns:p14="http://schemas.microsoft.com/office/powerpoint/2010/main" val="1096494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531223"/>
            <a:ext cx="10353762" cy="970450"/>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Course Title: Application Development Sessional</a:t>
            </a:r>
            <a:endParaRPr lang="en-US" dirty="0"/>
          </a:p>
        </p:txBody>
      </p:sp>
      <p:sp>
        <p:nvSpPr>
          <p:cNvPr id="3" name="Content Placeholder 2"/>
          <p:cNvSpPr>
            <a:spLocks noGrp="1"/>
          </p:cNvSpPr>
          <p:nvPr>
            <p:ph idx="1"/>
          </p:nvPr>
        </p:nvSpPr>
        <p:spPr>
          <a:xfrm>
            <a:off x="913795" y="1732450"/>
            <a:ext cx="10353762" cy="531780"/>
          </a:xfrm>
        </p:spPr>
        <p:txBody>
          <a:bodyPr/>
          <a:lstStyle/>
          <a:p>
            <a:pPr marL="36900" indent="0" algn="ctr">
              <a:buNone/>
            </a:pPr>
            <a:r>
              <a:rPr lang="en-US" dirty="0"/>
              <a:t>Course Code: CSE-252</a:t>
            </a:r>
          </a:p>
        </p:txBody>
      </p:sp>
      <p:sp>
        <p:nvSpPr>
          <p:cNvPr id="4" name="Rectangle 3"/>
          <p:cNvSpPr/>
          <p:nvPr/>
        </p:nvSpPr>
        <p:spPr>
          <a:xfrm>
            <a:off x="913795" y="4834769"/>
            <a:ext cx="10353762" cy="1569660"/>
          </a:xfrm>
          <a:prstGeom prst="rect">
            <a:avLst/>
          </a:prstGeom>
        </p:spPr>
        <p:txBody>
          <a:bodyPr wrap="square">
            <a:spAutoFit/>
          </a:bodyPr>
          <a:lstStyle/>
          <a:p>
            <a:pPr algn="ctr"/>
            <a:r>
              <a:rPr lang="en-US" sz="2400" b="1" u="sng" dirty="0"/>
              <a:t>Submitted </a:t>
            </a:r>
            <a:r>
              <a:rPr lang="en-US" sz="2400" b="1" u="sng" dirty="0" smtClean="0"/>
              <a:t>by</a:t>
            </a:r>
            <a:endParaRPr lang="en-US" sz="2400" dirty="0"/>
          </a:p>
          <a:p>
            <a:pPr algn="ctr"/>
            <a:r>
              <a:rPr lang="en-US" sz="2400" dirty="0" err="1" smtClean="0">
                <a:latin typeface="Imprint MT Shadow" panose="04020605060303030202" pitchFamily="82" charset="0"/>
              </a:rPr>
              <a:t>Md</a:t>
            </a:r>
            <a:r>
              <a:rPr lang="en-US" sz="2400" dirty="0" smtClean="0">
                <a:latin typeface="Imprint MT Shadow" panose="04020605060303030202" pitchFamily="82" charset="0"/>
              </a:rPr>
              <a:t> </a:t>
            </a:r>
            <a:r>
              <a:rPr lang="en-US" sz="2400" dirty="0" err="1" smtClean="0">
                <a:latin typeface="Imprint MT Shadow" panose="04020605060303030202" pitchFamily="82" charset="0"/>
              </a:rPr>
              <a:t>Rakibul</a:t>
            </a:r>
            <a:r>
              <a:rPr lang="en-US" sz="2400" dirty="0" smtClean="0">
                <a:latin typeface="Imprint MT Shadow" panose="04020605060303030202" pitchFamily="82" charset="0"/>
              </a:rPr>
              <a:t> Hasan, Student ID: 1702008</a:t>
            </a:r>
            <a:endParaRPr lang="en-US" sz="2400" dirty="0">
              <a:latin typeface="Imprint MT Shadow" panose="04020605060303030202" pitchFamily="82" charset="0"/>
            </a:endParaRPr>
          </a:p>
          <a:p>
            <a:pPr algn="ctr"/>
            <a:r>
              <a:rPr lang="en-US" sz="2400" dirty="0" err="1" smtClean="0">
                <a:latin typeface="Imprint MT Shadow" panose="04020605060303030202" pitchFamily="82" charset="0"/>
              </a:rPr>
              <a:t>Md</a:t>
            </a:r>
            <a:r>
              <a:rPr lang="en-US" sz="2400" dirty="0" smtClean="0">
                <a:latin typeface="Imprint MT Shadow" panose="04020605060303030202" pitchFamily="82" charset="0"/>
              </a:rPr>
              <a:t> </a:t>
            </a:r>
            <a:r>
              <a:rPr lang="en-US" sz="2400" dirty="0" err="1">
                <a:latin typeface="Imprint MT Shadow" panose="04020605060303030202" pitchFamily="82" charset="0"/>
              </a:rPr>
              <a:t>Jahidul</a:t>
            </a:r>
            <a:r>
              <a:rPr lang="en-US" sz="2400" dirty="0">
                <a:latin typeface="Imprint MT Shadow" panose="04020605060303030202" pitchFamily="82" charset="0"/>
              </a:rPr>
              <a:t> Islam</a:t>
            </a:r>
            <a:r>
              <a:rPr lang="en-US" sz="2400" dirty="0" smtClean="0">
                <a:latin typeface="Imprint MT Shadow" panose="04020605060303030202" pitchFamily="82" charset="0"/>
              </a:rPr>
              <a:t>, </a:t>
            </a:r>
            <a:r>
              <a:rPr lang="en-US" sz="2400" dirty="0">
                <a:latin typeface="Imprint MT Shadow" panose="04020605060303030202" pitchFamily="82" charset="0"/>
              </a:rPr>
              <a:t>Student ID: </a:t>
            </a:r>
            <a:r>
              <a:rPr lang="en-US" sz="2400" dirty="0" smtClean="0">
                <a:latin typeface="Imprint MT Shadow" panose="04020605060303030202" pitchFamily="82" charset="0"/>
              </a:rPr>
              <a:t>1702037</a:t>
            </a:r>
            <a:endParaRPr lang="en-US" sz="2400" dirty="0">
              <a:latin typeface="Imprint MT Shadow" panose="04020605060303030202" pitchFamily="82" charset="0"/>
            </a:endParaRPr>
          </a:p>
          <a:p>
            <a:pPr algn="ctr"/>
            <a:r>
              <a:rPr lang="en-US" sz="2400" dirty="0" err="1" smtClean="0">
                <a:latin typeface="Imprint MT Shadow" panose="04020605060303030202" pitchFamily="82" charset="0"/>
              </a:rPr>
              <a:t>Md</a:t>
            </a:r>
            <a:r>
              <a:rPr lang="en-US" sz="2400" dirty="0" smtClean="0">
                <a:latin typeface="Imprint MT Shadow" panose="04020605060303030202" pitchFamily="82" charset="0"/>
              </a:rPr>
              <a:t> </a:t>
            </a:r>
            <a:r>
              <a:rPr lang="en-US" sz="2400" dirty="0" err="1">
                <a:latin typeface="Imprint MT Shadow" panose="04020605060303030202" pitchFamily="82" charset="0"/>
              </a:rPr>
              <a:t>Touhid</a:t>
            </a:r>
            <a:r>
              <a:rPr lang="en-US" sz="2400" dirty="0">
                <a:latin typeface="Imprint MT Shadow" panose="04020605060303030202" pitchFamily="82" charset="0"/>
              </a:rPr>
              <a:t> Islam</a:t>
            </a:r>
            <a:r>
              <a:rPr lang="en-US" sz="2400" dirty="0" smtClean="0">
                <a:latin typeface="Imprint MT Shadow" panose="04020605060303030202" pitchFamily="82" charset="0"/>
              </a:rPr>
              <a:t>, </a:t>
            </a:r>
            <a:r>
              <a:rPr lang="en-US" sz="2400" dirty="0">
                <a:latin typeface="Imprint MT Shadow" panose="04020605060303030202" pitchFamily="82" charset="0"/>
              </a:rPr>
              <a:t>Student ID: </a:t>
            </a:r>
            <a:r>
              <a:rPr lang="en-US" sz="2400" dirty="0" smtClean="0">
                <a:latin typeface="Imprint MT Shadow" panose="04020605060303030202" pitchFamily="82" charset="0"/>
              </a:rPr>
              <a:t>1702040</a:t>
            </a:r>
            <a:endParaRPr lang="en-US" sz="2400" dirty="0">
              <a:latin typeface="Imprint MT Shadow" panose="04020605060303030202" pitchFamily="82" charset="0"/>
            </a:endParaRPr>
          </a:p>
        </p:txBody>
      </p:sp>
      <p:sp>
        <p:nvSpPr>
          <p:cNvPr id="5" name="Rectangle 4"/>
          <p:cNvSpPr/>
          <p:nvPr/>
        </p:nvSpPr>
        <p:spPr>
          <a:xfrm>
            <a:off x="913796" y="2326618"/>
            <a:ext cx="10353761" cy="2154436"/>
          </a:xfrm>
          <a:prstGeom prst="rect">
            <a:avLst/>
          </a:prstGeom>
        </p:spPr>
        <p:txBody>
          <a:bodyPr wrap="square">
            <a:spAutoFit/>
          </a:bodyPr>
          <a:lstStyle/>
          <a:p>
            <a:pPr marL="36900" algn="ctr"/>
            <a:r>
              <a:rPr lang="en-US" sz="2800" u="sng" dirty="0"/>
              <a:t>Group No: </a:t>
            </a:r>
            <a:r>
              <a:rPr lang="en-US" sz="2800" u="sng" dirty="0" smtClean="0"/>
              <a:t>13</a:t>
            </a:r>
          </a:p>
          <a:p>
            <a:pPr marL="36900" algn="ctr"/>
            <a:endParaRPr lang="en-US" sz="2800" u="sng" dirty="0" smtClean="0"/>
          </a:p>
          <a:p>
            <a:pPr marL="36900"/>
            <a:endParaRPr lang="en-US" dirty="0" smtClean="0"/>
          </a:p>
          <a:p>
            <a:pPr marL="36900" indent="0" algn="ctr">
              <a:buNone/>
            </a:pPr>
            <a:r>
              <a:rPr lang="en-US" u="sng" dirty="0" smtClean="0"/>
              <a:t>Name of the Advisor</a:t>
            </a:r>
          </a:p>
          <a:p>
            <a:pPr marL="36900" indent="0" algn="ctr">
              <a:buNone/>
            </a:pPr>
            <a:r>
              <a:rPr lang="en-US" sz="2400" dirty="0" smtClean="0"/>
              <a:t>Md. </a:t>
            </a:r>
            <a:r>
              <a:rPr lang="en-US" sz="2400" dirty="0" err="1" smtClean="0"/>
              <a:t>Rashedul</a:t>
            </a:r>
            <a:r>
              <a:rPr lang="en-US" sz="2400" dirty="0" smtClean="0"/>
              <a:t> Islam</a:t>
            </a:r>
          </a:p>
          <a:p>
            <a:pPr marL="36900" indent="0" algn="ctr">
              <a:buNone/>
            </a:pPr>
            <a:r>
              <a:rPr lang="en-US" dirty="0" smtClean="0"/>
              <a:t>Assistant Professor, Department of CSE, HSTU</a:t>
            </a:r>
            <a:endParaRPr lang="en-US" dirty="0"/>
          </a:p>
        </p:txBody>
      </p:sp>
    </p:spTree>
    <p:extLst>
      <p:ext uri="{BB962C8B-B14F-4D97-AF65-F5344CB8AC3E}">
        <p14:creationId xmlns:p14="http://schemas.microsoft.com/office/powerpoint/2010/main" val="604607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Go to Admin Login form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8646" y="1428387"/>
            <a:ext cx="9504060" cy="4763408"/>
          </a:xfrm>
        </p:spPr>
      </p:pic>
    </p:spTree>
    <p:extLst>
      <p:ext uri="{BB962C8B-B14F-4D97-AF65-F5344CB8AC3E}">
        <p14:creationId xmlns:p14="http://schemas.microsoft.com/office/powerpoint/2010/main" val="913617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Login as Admin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4876" y="1672047"/>
            <a:ext cx="8271600" cy="4061504"/>
          </a:xfrm>
        </p:spPr>
      </p:pic>
    </p:spTree>
    <p:extLst>
      <p:ext uri="{BB962C8B-B14F-4D97-AF65-F5344CB8AC3E}">
        <p14:creationId xmlns:p14="http://schemas.microsoft.com/office/powerpoint/2010/main" val="2141499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Admin Control Panel - Add Donor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468" y="1105987"/>
            <a:ext cx="10186416" cy="5564779"/>
          </a:xfrm>
        </p:spPr>
      </p:pic>
    </p:spTree>
    <p:extLst>
      <p:ext uri="{BB962C8B-B14F-4D97-AF65-F5344CB8AC3E}">
        <p14:creationId xmlns:p14="http://schemas.microsoft.com/office/powerpoint/2010/main" val="2658081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Search Blood Donor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5826" y="1114877"/>
            <a:ext cx="10189700" cy="5559552"/>
          </a:xfrm>
        </p:spPr>
      </p:pic>
    </p:spTree>
    <p:extLst>
      <p:ext uri="{BB962C8B-B14F-4D97-AF65-F5344CB8AC3E}">
        <p14:creationId xmlns:p14="http://schemas.microsoft.com/office/powerpoint/2010/main" val="2356610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Show Search Result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4233" y="1123586"/>
            <a:ext cx="10252886" cy="5559552"/>
          </a:xfrm>
        </p:spPr>
      </p:pic>
    </p:spTree>
    <p:extLst>
      <p:ext uri="{BB962C8B-B14F-4D97-AF65-F5344CB8AC3E}">
        <p14:creationId xmlns:p14="http://schemas.microsoft.com/office/powerpoint/2010/main" val="874303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a:t>Update User Information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464" y="1114880"/>
            <a:ext cx="10250424" cy="5576137"/>
          </a:xfrm>
        </p:spPr>
      </p:pic>
    </p:spTree>
    <p:extLst>
      <p:ext uri="{BB962C8B-B14F-4D97-AF65-F5344CB8AC3E}">
        <p14:creationId xmlns:p14="http://schemas.microsoft.com/office/powerpoint/2010/main" val="3558452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User Request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464" y="1123586"/>
            <a:ext cx="10250424" cy="5493144"/>
          </a:xfrm>
        </p:spPr>
      </p:pic>
    </p:spTree>
    <p:extLst>
      <p:ext uri="{BB962C8B-B14F-4D97-AF65-F5344CB8AC3E}">
        <p14:creationId xmlns:p14="http://schemas.microsoft.com/office/powerpoint/2010/main" val="2414821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Select user and add as donor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464" y="1097461"/>
            <a:ext cx="10250424" cy="5563315"/>
          </a:xfrm>
        </p:spPr>
      </p:pic>
    </p:spTree>
    <p:extLst>
      <p:ext uri="{BB962C8B-B14F-4D97-AF65-F5344CB8AC3E}">
        <p14:creationId xmlns:p14="http://schemas.microsoft.com/office/powerpoint/2010/main" val="1221481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Show Full Donor List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464" y="1097462"/>
            <a:ext cx="10250424" cy="5611617"/>
          </a:xfrm>
        </p:spPr>
      </p:pic>
    </p:spTree>
    <p:extLst>
      <p:ext uri="{BB962C8B-B14F-4D97-AF65-F5344CB8AC3E}">
        <p14:creationId xmlns:p14="http://schemas.microsoft.com/office/powerpoint/2010/main" val="904312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Customize Sub-admin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464" y="1088752"/>
            <a:ext cx="10250424" cy="5562068"/>
          </a:xfrm>
        </p:spPr>
      </p:pic>
    </p:spTree>
    <p:extLst>
      <p:ext uri="{BB962C8B-B14F-4D97-AF65-F5344CB8AC3E}">
        <p14:creationId xmlns:p14="http://schemas.microsoft.com/office/powerpoint/2010/main" val="4170370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531223"/>
            <a:ext cx="10353762" cy="970450"/>
          </a:xfrm>
        </p:spPr>
        <p:style>
          <a:lnRef idx="0">
            <a:schemeClr val="dk1"/>
          </a:lnRef>
          <a:fillRef idx="3">
            <a:schemeClr val="dk1"/>
          </a:fillRef>
          <a:effectRef idx="3">
            <a:schemeClr val="dk1"/>
          </a:effectRef>
          <a:fontRef idx="minor">
            <a:schemeClr val="lt1"/>
          </a:fontRef>
        </p:style>
        <p:txBody>
          <a:bodyPr>
            <a:normAutofit/>
          </a:bodyPr>
          <a:lstStyle/>
          <a:p>
            <a:r>
              <a:rPr lang="en-US" dirty="0" smtClean="0"/>
              <a:t>Motivations of the project:</a:t>
            </a:r>
            <a:endParaRPr lang="en-US" dirty="0"/>
          </a:p>
        </p:txBody>
      </p:sp>
      <p:sp>
        <p:nvSpPr>
          <p:cNvPr id="3" name="Content Placeholder 2"/>
          <p:cNvSpPr>
            <a:spLocks noGrp="1"/>
          </p:cNvSpPr>
          <p:nvPr>
            <p:ph idx="1"/>
          </p:nvPr>
        </p:nvSpPr>
        <p:spPr/>
        <p:txBody>
          <a:bodyPr/>
          <a:lstStyle/>
          <a:p>
            <a:pPr marL="36900" indent="0">
              <a:buNone/>
            </a:pPr>
            <a:r>
              <a:rPr lang="en-US" dirty="0" smtClean="0"/>
              <a:t>The blood bank organization is very common in our country. Very often we see they are managing the information black and white. Now a days this type of management system is too difficult for performing many tasks and also looks like old days. So we thought about creating a management software, by which the tasks of organization and user donor easier, more efficient and more effective than before.  </a:t>
            </a:r>
          </a:p>
        </p:txBody>
      </p:sp>
    </p:spTree>
    <p:extLst>
      <p:ext uri="{BB962C8B-B14F-4D97-AF65-F5344CB8AC3E}">
        <p14:creationId xmlns:p14="http://schemas.microsoft.com/office/powerpoint/2010/main" val="3065976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Settings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464" y="1088755"/>
            <a:ext cx="10250424" cy="5581244"/>
          </a:xfrm>
        </p:spPr>
      </p:pic>
    </p:spTree>
    <p:extLst>
      <p:ext uri="{BB962C8B-B14F-4D97-AF65-F5344CB8AC3E}">
        <p14:creationId xmlns:p14="http://schemas.microsoft.com/office/powerpoint/2010/main" val="2279840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Message from user</a:t>
            </a:r>
            <a:endParaRPr lang="en-US" dirty="0"/>
          </a:p>
        </p:txBody>
      </p:sp>
      <p:sp>
        <p:nvSpPr>
          <p:cNvPr id="3" name="Content Placeholder 2"/>
          <p:cNvSpPr>
            <a:spLocks noGrp="1"/>
          </p:cNvSpPr>
          <p:nvPr>
            <p:ph idx="1"/>
          </p:nvPr>
        </p:nvSpPr>
        <p:spPr/>
        <p:txBody>
          <a:bodyPr/>
          <a:lstStyle/>
          <a:p>
            <a:pPr marL="36900" indent="0">
              <a:buNone/>
            </a:pPr>
            <a:r>
              <a:rPr lang="en-US" dirty="0" smtClean="0"/>
              <a:t> </a:t>
            </a:r>
            <a:endParaRPr lang="en-US" dirty="0"/>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464" y="1106170"/>
            <a:ext cx="10250424" cy="5555772"/>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969363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After sending message to donor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464" y="1088753"/>
            <a:ext cx="10250424" cy="5586567"/>
          </a:xfrm>
        </p:spPr>
      </p:pic>
    </p:spTree>
    <p:extLst>
      <p:ext uri="{BB962C8B-B14F-4D97-AF65-F5344CB8AC3E}">
        <p14:creationId xmlns:p14="http://schemas.microsoft.com/office/powerpoint/2010/main" val="3515825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Output of the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212" y="1219383"/>
            <a:ext cx="9710928" cy="5155292"/>
          </a:xfrm>
        </p:spPr>
      </p:pic>
    </p:spTree>
    <p:extLst>
      <p:ext uri="{BB962C8B-B14F-4D97-AF65-F5344CB8AC3E}">
        <p14:creationId xmlns:p14="http://schemas.microsoft.com/office/powerpoint/2010/main" val="151544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Output of the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212" y="1201965"/>
            <a:ext cx="9710928" cy="5177503"/>
          </a:xfrm>
        </p:spPr>
      </p:pic>
    </p:spTree>
    <p:extLst>
      <p:ext uri="{BB962C8B-B14F-4D97-AF65-F5344CB8AC3E}">
        <p14:creationId xmlns:p14="http://schemas.microsoft.com/office/powerpoint/2010/main" val="352303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Output of the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212" y="1193256"/>
            <a:ext cx="9710928" cy="5243530"/>
          </a:xfrm>
        </p:spPr>
      </p:pic>
    </p:spTree>
    <p:extLst>
      <p:ext uri="{BB962C8B-B14F-4D97-AF65-F5344CB8AC3E}">
        <p14:creationId xmlns:p14="http://schemas.microsoft.com/office/powerpoint/2010/main" val="3908331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Output of the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212" y="1219380"/>
            <a:ext cx="9710928" cy="5165274"/>
          </a:xfrm>
        </p:spPr>
      </p:pic>
    </p:spTree>
    <p:extLst>
      <p:ext uri="{BB962C8B-B14F-4D97-AF65-F5344CB8AC3E}">
        <p14:creationId xmlns:p14="http://schemas.microsoft.com/office/powerpoint/2010/main" val="2394934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Output of the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2065" y="1071335"/>
            <a:ext cx="8857222" cy="5528667"/>
          </a:xfrm>
        </p:spPr>
      </p:pic>
    </p:spTree>
    <p:extLst>
      <p:ext uri="{BB962C8B-B14F-4D97-AF65-F5344CB8AC3E}">
        <p14:creationId xmlns:p14="http://schemas.microsoft.com/office/powerpoint/2010/main" val="3540008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Output of the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2832" y="1457361"/>
            <a:ext cx="6355687" cy="4608925"/>
          </a:xfrm>
        </p:spPr>
      </p:pic>
    </p:spTree>
    <p:extLst>
      <p:ext uri="{BB962C8B-B14F-4D97-AF65-F5344CB8AC3E}">
        <p14:creationId xmlns:p14="http://schemas.microsoft.com/office/powerpoint/2010/main" val="859958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Output of the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9255" y="1736035"/>
            <a:ext cx="5902842" cy="4280537"/>
          </a:xfrm>
        </p:spPr>
      </p:pic>
    </p:spTree>
    <p:extLst>
      <p:ext uri="{BB962C8B-B14F-4D97-AF65-F5344CB8AC3E}">
        <p14:creationId xmlns:p14="http://schemas.microsoft.com/office/powerpoint/2010/main" val="3079962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531223"/>
            <a:ext cx="10353762" cy="970450"/>
          </a:xfrm>
        </p:spPr>
        <p:style>
          <a:lnRef idx="0">
            <a:schemeClr val="dk1"/>
          </a:lnRef>
          <a:fillRef idx="3">
            <a:schemeClr val="dk1"/>
          </a:fillRef>
          <a:effectRef idx="3">
            <a:schemeClr val="dk1"/>
          </a:effectRef>
          <a:fontRef idx="minor">
            <a:schemeClr val="lt1"/>
          </a:fontRef>
        </p:style>
        <p:txBody>
          <a:bodyPr>
            <a:normAutofit/>
          </a:bodyPr>
          <a:lstStyle/>
          <a:p>
            <a:r>
              <a:rPr lang="en-US" dirty="0" smtClean="0"/>
              <a:t>Objective of the project</a:t>
            </a:r>
            <a:endParaRPr lang="en-US" dirty="0"/>
          </a:p>
        </p:txBody>
      </p:sp>
      <p:sp>
        <p:nvSpPr>
          <p:cNvPr id="3" name="Content Placeholder 2"/>
          <p:cNvSpPr>
            <a:spLocks noGrp="1"/>
          </p:cNvSpPr>
          <p:nvPr>
            <p:ph idx="1"/>
          </p:nvPr>
        </p:nvSpPr>
        <p:spPr/>
        <p:txBody>
          <a:bodyPr/>
          <a:lstStyle/>
          <a:p>
            <a:pPr marL="36900" indent="0">
              <a:buNone/>
            </a:pPr>
            <a:r>
              <a:rPr lang="en-US" sz="3200" u="sng" dirty="0" smtClean="0"/>
              <a:t>General Objectives: </a:t>
            </a:r>
          </a:p>
          <a:p>
            <a:pPr>
              <a:buFont typeface="Wingdings" panose="05000000000000000000" pitchFamily="2" charset="2"/>
              <a:buChar char="Ø"/>
            </a:pPr>
            <a:r>
              <a:rPr lang="en-US" b="1" dirty="0" smtClean="0">
                <a:effectLst/>
              </a:rPr>
              <a:t>Collection of blood donor</a:t>
            </a:r>
          </a:p>
          <a:p>
            <a:pPr>
              <a:buFont typeface="Wingdings" panose="05000000000000000000" pitchFamily="2" charset="2"/>
              <a:buChar char="Ø"/>
            </a:pPr>
            <a:r>
              <a:rPr lang="en-US" b="1" dirty="0" smtClean="0">
                <a:effectLst/>
              </a:rPr>
              <a:t>Easy to find a donor of </a:t>
            </a:r>
            <a:r>
              <a:rPr lang="en-US" b="1" dirty="0">
                <a:effectLst/>
              </a:rPr>
              <a:t>specific blood group </a:t>
            </a:r>
            <a:endParaRPr lang="en-US" b="1" dirty="0" smtClean="0">
              <a:effectLst/>
            </a:endParaRPr>
          </a:p>
          <a:p>
            <a:pPr>
              <a:buFont typeface="Wingdings" panose="05000000000000000000" pitchFamily="2" charset="2"/>
              <a:buChar char="Ø"/>
            </a:pPr>
            <a:r>
              <a:rPr lang="en-US" b="1" dirty="0" smtClean="0">
                <a:effectLst/>
              </a:rPr>
              <a:t>Easy to use for anyone</a:t>
            </a:r>
          </a:p>
          <a:p>
            <a:pPr>
              <a:buFont typeface="Wingdings" panose="05000000000000000000" pitchFamily="2" charset="2"/>
              <a:buChar char="Ø"/>
            </a:pPr>
            <a:r>
              <a:rPr lang="en-US" b="1" dirty="0" smtClean="0">
                <a:effectLst/>
              </a:rPr>
              <a:t>Separate account system for admin and donor</a:t>
            </a:r>
          </a:p>
          <a:p>
            <a:pPr>
              <a:buFont typeface="Wingdings" panose="05000000000000000000" pitchFamily="2" charset="2"/>
              <a:buChar char="Ø"/>
            </a:pPr>
            <a:r>
              <a:rPr lang="en-US" b="1" dirty="0" smtClean="0">
                <a:effectLst/>
              </a:rPr>
              <a:t>A complete secured application</a:t>
            </a:r>
          </a:p>
          <a:p>
            <a:pPr>
              <a:buFont typeface="Wingdings" panose="05000000000000000000" pitchFamily="2" charset="2"/>
              <a:buChar char="Ø"/>
            </a:pPr>
            <a:endParaRPr lang="en-US" sz="2400" dirty="0" smtClean="0">
              <a:effectLst/>
            </a:endParaRPr>
          </a:p>
        </p:txBody>
      </p:sp>
    </p:spTree>
    <p:extLst>
      <p:ext uri="{BB962C8B-B14F-4D97-AF65-F5344CB8AC3E}">
        <p14:creationId xmlns:p14="http://schemas.microsoft.com/office/powerpoint/2010/main" val="2318641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Output of the project: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06135" y="1062447"/>
            <a:ext cx="9769081" cy="5495108"/>
          </a:xfrm>
        </p:spPr>
      </p:pic>
    </p:spTree>
    <p:extLst>
      <p:ext uri="{BB962C8B-B14F-4D97-AF65-F5344CB8AC3E}">
        <p14:creationId xmlns:p14="http://schemas.microsoft.com/office/powerpoint/2010/main" val="1891454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Output of the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1074" y="1637211"/>
            <a:ext cx="8272337" cy="4066903"/>
          </a:xfrm>
        </p:spPr>
      </p:pic>
    </p:spTree>
    <p:extLst>
      <p:ext uri="{BB962C8B-B14F-4D97-AF65-F5344CB8AC3E}">
        <p14:creationId xmlns:p14="http://schemas.microsoft.com/office/powerpoint/2010/main" val="2513707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Output of the project: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5934" y="1036501"/>
            <a:ext cx="9985506" cy="5616847"/>
          </a:xfrm>
        </p:spPr>
      </p:pic>
    </p:spTree>
    <p:extLst>
      <p:ext uri="{BB962C8B-B14F-4D97-AF65-F5344CB8AC3E}">
        <p14:creationId xmlns:p14="http://schemas.microsoft.com/office/powerpoint/2010/main" val="2996459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Output of the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3560" y="1791561"/>
            <a:ext cx="8360786" cy="4130268"/>
          </a:xfrm>
        </p:spPr>
      </p:pic>
    </p:spTree>
    <p:extLst>
      <p:ext uri="{BB962C8B-B14F-4D97-AF65-F5344CB8AC3E}">
        <p14:creationId xmlns:p14="http://schemas.microsoft.com/office/powerpoint/2010/main" val="93880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Output of the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4386" y="1710993"/>
            <a:ext cx="6372579" cy="4396211"/>
          </a:xfrm>
        </p:spPr>
      </p:pic>
    </p:spTree>
    <p:extLst>
      <p:ext uri="{BB962C8B-B14F-4D97-AF65-F5344CB8AC3E}">
        <p14:creationId xmlns:p14="http://schemas.microsoft.com/office/powerpoint/2010/main" val="3058207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Output of the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7449" y="1536821"/>
            <a:ext cx="6346454" cy="4378189"/>
          </a:xfrm>
        </p:spPr>
      </p:pic>
    </p:spTree>
    <p:extLst>
      <p:ext uri="{BB962C8B-B14F-4D97-AF65-F5344CB8AC3E}">
        <p14:creationId xmlns:p14="http://schemas.microsoft.com/office/powerpoint/2010/main" val="2033226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Output of the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2213" y="1607593"/>
            <a:ext cx="8456925" cy="4157481"/>
          </a:xfrm>
        </p:spPr>
      </p:pic>
    </p:spTree>
    <p:extLst>
      <p:ext uri="{BB962C8B-B14F-4D97-AF65-F5344CB8AC3E}">
        <p14:creationId xmlns:p14="http://schemas.microsoft.com/office/powerpoint/2010/main" val="1900507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Output of the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794" y="1132295"/>
            <a:ext cx="10353763" cy="5517744"/>
          </a:xfrm>
        </p:spPr>
      </p:pic>
    </p:spTree>
    <p:extLst>
      <p:ext uri="{BB962C8B-B14F-4D97-AF65-F5344CB8AC3E}">
        <p14:creationId xmlns:p14="http://schemas.microsoft.com/office/powerpoint/2010/main" val="595948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Output of the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795" y="1106170"/>
            <a:ext cx="10353762" cy="5548752"/>
          </a:xfrm>
        </p:spPr>
      </p:pic>
    </p:spTree>
    <p:extLst>
      <p:ext uri="{BB962C8B-B14F-4D97-AF65-F5344CB8AC3E}">
        <p14:creationId xmlns:p14="http://schemas.microsoft.com/office/powerpoint/2010/main" val="37911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Output of the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795" y="1123586"/>
            <a:ext cx="10353762" cy="5546415"/>
          </a:xfrm>
        </p:spPr>
      </p:pic>
    </p:spTree>
    <p:extLst>
      <p:ext uri="{BB962C8B-B14F-4D97-AF65-F5344CB8AC3E}">
        <p14:creationId xmlns:p14="http://schemas.microsoft.com/office/powerpoint/2010/main" val="3314155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531223"/>
            <a:ext cx="10353762" cy="970450"/>
          </a:xfrm>
        </p:spPr>
        <p:style>
          <a:lnRef idx="0">
            <a:schemeClr val="dk1"/>
          </a:lnRef>
          <a:fillRef idx="3">
            <a:schemeClr val="dk1"/>
          </a:fillRef>
          <a:effectRef idx="3">
            <a:schemeClr val="dk1"/>
          </a:effectRef>
          <a:fontRef idx="minor">
            <a:schemeClr val="lt1"/>
          </a:fontRef>
        </p:style>
        <p:txBody>
          <a:bodyPr>
            <a:normAutofit/>
          </a:bodyPr>
          <a:lstStyle/>
          <a:p>
            <a:r>
              <a:rPr lang="en-US" dirty="0" smtClean="0"/>
              <a:t>Specific objective:</a:t>
            </a:r>
            <a:endParaRPr lang="en-US" dirty="0"/>
          </a:p>
        </p:txBody>
      </p:sp>
      <p:sp>
        <p:nvSpPr>
          <p:cNvPr id="3" name="Content Placeholder 2"/>
          <p:cNvSpPr>
            <a:spLocks noGrp="1"/>
          </p:cNvSpPr>
          <p:nvPr>
            <p:ph idx="1"/>
          </p:nvPr>
        </p:nvSpPr>
        <p:spPr/>
        <p:txBody>
          <a:bodyPr/>
          <a:lstStyle/>
          <a:p>
            <a:pPr marL="494100" indent="-457200">
              <a:buAutoNum type="arabicPeriod"/>
            </a:pPr>
            <a:r>
              <a:rPr lang="en-US" b="1" dirty="0" smtClean="0"/>
              <a:t>Insert, update and delete donor information</a:t>
            </a:r>
          </a:p>
          <a:p>
            <a:pPr marL="494100" indent="-457200">
              <a:buAutoNum type="arabicPeriod"/>
            </a:pPr>
            <a:r>
              <a:rPr lang="en-US" b="1" dirty="0" smtClean="0"/>
              <a:t>Search donor by blood group, by address or both</a:t>
            </a:r>
          </a:p>
          <a:p>
            <a:pPr marL="494100" indent="-457200">
              <a:buAutoNum type="arabicPeriod"/>
            </a:pPr>
            <a:r>
              <a:rPr lang="en-US" b="1" dirty="0" smtClean="0"/>
              <a:t>Separate panel for user donor and admin.</a:t>
            </a:r>
          </a:p>
          <a:p>
            <a:pPr marL="494100" indent="-457200">
              <a:buAutoNum type="arabicPeriod"/>
            </a:pPr>
            <a:r>
              <a:rPr lang="en-US" b="1" dirty="0" smtClean="0"/>
              <a:t>Separate panel for admin and sub admin</a:t>
            </a:r>
          </a:p>
          <a:p>
            <a:pPr marL="494100" indent="-457200">
              <a:buAutoNum type="arabicPeriod"/>
            </a:pPr>
            <a:r>
              <a:rPr lang="en-US" b="1" dirty="0" smtClean="0"/>
              <a:t>Unique user account system</a:t>
            </a:r>
          </a:p>
          <a:p>
            <a:pPr marL="494100" indent="-457200">
              <a:buAutoNum type="arabicPeriod"/>
            </a:pPr>
            <a:r>
              <a:rPr lang="en-US" b="1" dirty="0" smtClean="0"/>
              <a:t>Communication between user and admin</a:t>
            </a:r>
          </a:p>
          <a:p>
            <a:pPr marL="494100" indent="-457200">
              <a:buAutoNum type="arabicPeriod"/>
            </a:pPr>
            <a:r>
              <a:rPr lang="en-US" b="1" dirty="0" smtClean="0"/>
              <a:t>Easily recovery user name and of admin, sub-admin and user by mail</a:t>
            </a:r>
            <a:endParaRPr lang="en-US" b="1" dirty="0"/>
          </a:p>
        </p:txBody>
      </p:sp>
    </p:spTree>
    <p:extLst>
      <p:ext uri="{BB962C8B-B14F-4D97-AF65-F5344CB8AC3E}">
        <p14:creationId xmlns:p14="http://schemas.microsoft.com/office/powerpoint/2010/main" val="1722669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Output of the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795" y="1114879"/>
            <a:ext cx="10353762" cy="5577884"/>
          </a:xfrm>
        </p:spPr>
      </p:pic>
    </p:spTree>
    <p:extLst>
      <p:ext uri="{BB962C8B-B14F-4D97-AF65-F5344CB8AC3E}">
        <p14:creationId xmlns:p14="http://schemas.microsoft.com/office/powerpoint/2010/main" val="2753416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Output of the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6549" y="1114879"/>
            <a:ext cx="10351008" cy="5564595"/>
          </a:xfrm>
        </p:spPr>
      </p:pic>
    </p:spTree>
    <p:extLst>
      <p:ext uri="{BB962C8B-B14F-4D97-AF65-F5344CB8AC3E}">
        <p14:creationId xmlns:p14="http://schemas.microsoft.com/office/powerpoint/2010/main" val="2420709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9634"/>
            <a:ext cx="10353762" cy="557349"/>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smtClean="0"/>
              <a:t>Output of the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6549" y="1114697"/>
            <a:ext cx="10351008" cy="5566821"/>
          </a:xfrm>
        </p:spPr>
      </p:pic>
    </p:spTree>
    <p:extLst>
      <p:ext uri="{BB962C8B-B14F-4D97-AF65-F5344CB8AC3E}">
        <p14:creationId xmlns:p14="http://schemas.microsoft.com/office/powerpoint/2010/main" val="1310839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531223"/>
            <a:ext cx="10353762" cy="970450"/>
          </a:xfrm>
        </p:spPr>
        <p:style>
          <a:lnRef idx="0">
            <a:schemeClr val="dk1"/>
          </a:lnRef>
          <a:fillRef idx="3">
            <a:schemeClr val="dk1"/>
          </a:fillRef>
          <a:effectRef idx="3">
            <a:schemeClr val="dk1"/>
          </a:effectRef>
          <a:fontRef idx="minor">
            <a:schemeClr val="lt1"/>
          </a:fontRef>
        </p:style>
        <p:txBody>
          <a:bodyPr>
            <a:normAutofit/>
          </a:bodyPr>
          <a:lstStyle/>
          <a:p>
            <a:r>
              <a:rPr lang="en-US" dirty="0" smtClean="0"/>
              <a:t>Advantages</a:t>
            </a:r>
            <a:endParaRPr lang="en-US" dirty="0"/>
          </a:p>
        </p:txBody>
      </p:sp>
      <p:sp>
        <p:nvSpPr>
          <p:cNvPr id="3" name="Content Placeholder 2"/>
          <p:cNvSpPr>
            <a:spLocks noGrp="1"/>
          </p:cNvSpPr>
          <p:nvPr>
            <p:ph idx="1"/>
          </p:nvPr>
        </p:nvSpPr>
        <p:spPr/>
        <p:txBody>
          <a:bodyPr/>
          <a:lstStyle/>
          <a:p>
            <a:pPr marL="494100" indent="-457200">
              <a:buAutoNum type="arabicPeriod"/>
            </a:pPr>
            <a:r>
              <a:rPr lang="en-US" b="1" dirty="0" smtClean="0"/>
              <a:t>Very easy to user and supported to any desktop or laptop device.</a:t>
            </a:r>
          </a:p>
          <a:p>
            <a:pPr marL="494100" indent="-457200">
              <a:buAutoNum type="arabicPeriod"/>
            </a:pPr>
            <a:r>
              <a:rPr lang="en-US" b="1" dirty="0" smtClean="0"/>
              <a:t>Admin, sub-admin, user every one can use same application in separate device.</a:t>
            </a:r>
          </a:p>
          <a:p>
            <a:pPr marL="494100" indent="-457200">
              <a:buAutoNum type="arabicPeriod"/>
            </a:pPr>
            <a:r>
              <a:rPr lang="en-US" b="1" dirty="0" smtClean="0"/>
              <a:t>Anyone can search donor by blood group or address or both of them. </a:t>
            </a:r>
          </a:p>
          <a:p>
            <a:pPr marL="494100" indent="-457200">
              <a:buAutoNum type="arabicPeriod"/>
            </a:pPr>
            <a:r>
              <a:rPr lang="en-US" b="1" dirty="0" smtClean="0"/>
              <a:t>Half-duplex communication system between admin and user.</a:t>
            </a:r>
          </a:p>
          <a:p>
            <a:pPr marL="494100" indent="-457200">
              <a:buAutoNum type="arabicPeriod"/>
            </a:pPr>
            <a:r>
              <a:rPr lang="en-US" b="1" dirty="0" smtClean="0"/>
              <a:t>Organization won’t stop in absence of admin, hence having sub-admin.</a:t>
            </a:r>
          </a:p>
          <a:p>
            <a:pPr marL="494100" indent="-457200">
              <a:buAutoNum type="arabicPeriod"/>
            </a:pPr>
            <a:r>
              <a:rPr lang="en-US" b="1" dirty="0" smtClean="0"/>
              <a:t>Sub-admin and user can update their own information.</a:t>
            </a:r>
          </a:p>
          <a:p>
            <a:pPr marL="494100" indent="-457200">
              <a:buAutoNum type="arabicPeriod"/>
            </a:pPr>
            <a:r>
              <a:rPr lang="en-US" b="1" dirty="0" smtClean="0"/>
              <a:t>Everyone can recover user id and password by mail</a:t>
            </a:r>
            <a:r>
              <a:rPr lang="en-US" dirty="0" smtClean="0"/>
              <a:t>.</a:t>
            </a:r>
          </a:p>
          <a:p>
            <a:pPr marL="494100" indent="-457200">
              <a:buAutoNum type="arabicPeriod"/>
            </a:pPr>
            <a:endParaRPr lang="en-US" dirty="0"/>
          </a:p>
        </p:txBody>
      </p:sp>
    </p:spTree>
    <p:extLst>
      <p:ext uri="{BB962C8B-B14F-4D97-AF65-F5344CB8AC3E}">
        <p14:creationId xmlns:p14="http://schemas.microsoft.com/office/powerpoint/2010/main" val="4117857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531223"/>
            <a:ext cx="10353762" cy="970450"/>
          </a:xfrm>
        </p:spPr>
        <p:style>
          <a:lnRef idx="0">
            <a:schemeClr val="dk1"/>
          </a:lnRef>
          <a:fillRef idx="3">
            <a:schemeClr val="dk1"/>
          </a:fillRef>
          <a:effectRef idx="3">
            <a:schemeClr val="dk1"/>
          </a:effectRef>
          <a:fontRef idx="minor">
            <a:schemeClr val="lt1"/>
          </a:fontRef>
        </p:style>
        <p:txBody>
          <a:bodyPr>
            <a:normAutofit/>
          </a:bodyPr>
          <a:lstStyle/>
          <a:p>
            <a:r>
              <a:rPr lang="en-US" dirty="0" smtClean="0"/>
              <a:t>Limitation</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b="1" dirty="0">
                <a:effectLst/>
              </a:rPr>
              <a:t>Our project </a:t>
            </a:r>
            <a:r>
              <a:rPr lang="en-US" b="1" dirty="0" smtClean="0">
                <a:effectLst/>
              </a:rPr>
              <a:t>can store </a:t>
            </a:r>
            <a:r>
              <a:rPr lang="en-US" b="1" dirty="0">
                <a:effectLst/>
              </a:rPr>
              <a:t>50 </a:t>
            </a:r>
            <a:r>
              <a:rPr lang="en-US" b="1" dirty="0" smtClean="0">
                <a:effectLst/>
              </a:rPr>
              <a:t>million</a:t>
            </a:r>
            <a:r>
              <a:rPr lang="en-US" b="1" dirty="0">
                <a:effectLst/>
              </a:rPr>
              <a:t> </a:t>
            </a:r>
            <a:r>
              <a:rPr lang="en-US" b="1" dirty="0" smtClean="0">
                <a:effectLst/>
              </a:rPr>
              <a:t>records of blood donor</a:t>
            </a:r>
          </a:p>
          <a:p>
            <a:pPr>
              <a:buFont typeface="Wingdings" panose="05000000000000000000" pitchFamily="2" charset="2"/>
              <a:buChar char="v"/>
            </a:pPr>
            <a:r>
              <a:rPr lang="en-US" b="1" dirty="0" smtClean="0">
                <a:effectLst/>
              </a:rPr>
              <a:t>It can’t provide full duplex communication</a:t>
            </a:r>
            <a:endParaRPr lang="en-US" b="1" dirty="0">
              <a:effectLst/>
            </a:endParaRPr>
          </a:p>
          <a:p>
            <a:pPr>
              <a:buFont typeface="Wingdings" panose="05000000000000000000" pitchFamily="2" charset="2"/>
              <a:buChar char="v"/>
            </a:pPr>
            <a:r>
              <a:rPr lang="en-US" b="1" dirty="0" smtClean="0">
                <a:effectLst/>
              </a:rPr>
              <a:t>User can’t be a donor directly</a:t>
            </a:r>
          </a:p>
          <a:p>
            <a:pPr>
              <a:buFont typeface="Wingdings" panose="05000000000000000000" pitchFamily="2" charset="2"/>
              <a:buChar char="v"/>
            </a:pPr>
            <a:r>
              <a:rPr lang="en-US" b="1" dirty="0" smtClean="0">
                <a:effectLst/>
              </a:rPr>
              <a:t>User can’t see all information about any donor</a:t>
            </a:r>
          </a:p>
        </p:txBody>
      </p:sp>
    </p:spTree>
    <p:extLst>
      <p:ext uri="{BB962C8B-B14F-4D97-AF65-F5344CB8AC3E}">
        <p14:creationId xmlns:p14="http://schemas.microsoft.com/office/powerpoint/2010/main" val="2747861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531223"/>
            <a:ext cx="10353762" cy="970450"/>
          </a:xfrm>
        </p:spPr>
        <p:style>
          <a:lnRef idx="0">
            <a:schemeClr val="dk1"/>
          </a:lnRef>
          <a:fillRef idx="3">
            <a:schemeClr val="dk1"/>
          </a:fillRef>
          <a:effectRef idx="3">
            <a:schemeClr val="dk1"/>
          </a:effectRef>
          <a:fontRef idx="minor">
            <a:schemeClr val="lt1"/>
          </a:fontRef>
        </p:style>
        <p:txBody>
          <a:bodyPr>
            <a:normAutofit/>
          </a:bodyPr>
          <a:lstStyle/>
          <a:p>
            <a:r>
              <a:rPr lang="en-US" dirty="0"/>
              <a:t>S</a:t>
            </a:r>
            <a:r>
              <a:rPr lang="en-US" dirty="0" smtClean="0"/>
              <a:t>ummary</a:t>
            </a:r>
            <a:endParaRPr lang="en-US" dirty="0"/>
          </a:p>
        </p:txBody>
      </p:sp>
      <p:sp>
        <p:nvSpPr>
          <p:cNvPr id="3" name="Content Placeholder 2"/>
          <p:cNvSpPr>
            <a:spLocks noGrp="1"/>
          </p:cNvSpPr>
          <p:nvPr>
            <p:ph idx="1"/>
          </p:nvPr>
        </p:nvSpPr>
        <p:spPr/>
        <p:txBody>
          <a:bodyPr>
            <a:normAutofit/>
          </a:bodyPr>
          <a:lstStyle/>
          <a:p>
            <a:pPr marL="36900" indent="0" algn="just">
              <a:buNone/>
            </a:pPr>
            <a:r>
              <a:rPr lang="en-US" sz="2400" b="1" dirty="0" smtClean="0">
                <a:effectLst/>
              </a:rPr>
              <a:t>As we are using offline database user can’t  use the application from any other device. In future we will use the online database to make the application useable for everyone. We will also try to provide a better communication than now.</a:t>
            </a:r>
          </a:p>
        </p:txBody>
      </p:sp>
    </p:spTree>
    <p:extLst>
      <p:ext uri="{BB962C8B-B14F-4D97-AF65-F5344CB8AC3E}">
        <p14:creationId xmlns:p14="http://schemas.microsoft.com/office/powerpoint/2010/main" val="3345091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flip="none" rotWithShape="1">
          <a:gsLst>
            <a:gs pos="7000">
              <a:schemeClr val="accent1">
                <a:lumMod val="40000"/>
                <a:lumOff val="60000"/>
              </a:schemeClr>
            </a:gs>
            <a:gs pos="36000">
              <a:schemeClr val="accent1">
                <a:lumMod val="95000"/>
                <a:lumOff val="5000"/>
              </a:schemeClr>
            </a:gs>
            <a:gs pos="73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4" name="TextBox 3"/>
          <p:cNvSpPr txBox="1"/>
          <p:nvPr/>
        </p:nvSpPr>
        <p:spPr>
          <a:xfrm>
            <a:off x="2333626" y="2390775"/>
            <a:ext cx="8705850" cy="1754326"/>
          </a:xfrm>
          <a:prstGeom prst="rect">
            <a:avLst/>
          </a:prstGeom>
          <a:noFill/>
        </p:spPr>
        <p:txBody>
          <a:bodyPr wrap="square" rtlCol="0">
            <a:spAutoFit/>
          </a:bodyPr>
          <a:lstStyle/>
          <a:p>
            <a:r>
              <a:rPr lang="en-US" sz="10800" dirty="0" smtClean="0">
                <a:solidFill>
                  <a:schemeClr val="bg1">
                    <a:lumMod val="95000"/>
                    <a:lumOff val="5000"/>
                  </a:schemeClr>
                </a:solidFill>
                <a:latin typeface="Lucida Calligraphy" panose="03010101010101010101" pitchFamily="66" charset="0"/>
              </a:rPr>
              <a:t>Thank</a:t>
            </a:r>
            <a:r>
              <a:rPr lang="en-US" sz="10800" dirty="0" smtClean="0">
                <a:latin typeface="Lucida Calligraphy" panose="03010101010101010101" pitchFamily="66" charset="0"/>
              </a:rPr>
              <a:t> You</a:t>
            </a:r>
            <a:endParaRPr lang="en-US" sz="10800" dirty="0">
              <a:latin typeface="Lucida Calligraphy" panose="03010101010101010101" pitchFamily="66" charset="0"/>
            </a:endParaRPr>
          </a:p>
        </p:txBody>
      </p:sp>
    </p:spTree>
    <p:extLst>
      <p:ext uri="{BB962C8B-B14F-4D97-AF65-F5344CB8AC3E}">
        <p14:creationId xmlns:p14="http://schemas.microsoft.com/office/powerpoint/2010/main" val="26338473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531223"/>
            <a:ext cx="10353762" cy="970450"/>
          </a:xfrm>
        </p:spPr>
        <p:style>
          <a:lnRef idx="0">
            <a:schemeClr val="dk1"/>
          </a:lnRef>
          <a:fillRef idx="3">
            <a:schemeClr val="dk1"/>
          </a:fillRef>
          <a:effectRef idx="3">
            <a:schemeClr val="dk1"/>
          </a:effectRef>
          <a:fontRef idx="minor">
            <a:schemeClr val="lt1"/>
          </a:fontRef>
        </p:style>
        <p:txBody>
          <a:bodyPr>
            <a:normAutofit/>
          </a:bodyPr>
          <a:lstStyle/>
          <a:p>
            <a:r>
              <a:rPr lang="en-US" dirty="0" smtClean="0"/>
              <a:t>Description  of the project:</a:t>
            </a:r>
            <a:endParaRPr lang="en-US" dirty="0"/>
          </a:p>
        </p:txBody>
      </p:sp>
      <p:sp>
        <p:nvSpPr>
          <p:cNvPr id="3" name="Content Placeholder 2"/>
          <p:cNvSpPr>
            <a:spLocks noGrp="1"/>
          </p:cNvSpPr>
          <p:nvPr>
            <p:ph idx="1"/>
          </p:nvPr>
        </p:nvSpPr>
        <p:spPr>
          <a:xfrm>
            <a:off x="190983" y="617752"/>
            <a:ext cx="305405" cy="305357"/>
          </a:xfrm>
        </p:spPr>
        <p:txBody>
          <a:bodyPr>
            <a:normAutofit fontScale="85000" lnSpcReduction="20000"/>
          </a:bodyPr>
          <a:lstStyle/>
          <a:p>
            <a:pPr marL="36900" indent="0">
              <a:buNone/>
            </a:pPr>
            <a:r>
              <a:rPr lang="en-US" dirty="0" smtClean="0"/>
              <a:t> </a:t>
            </a:r>
            <a:endParaRPr lang="en-US" dirty="0"/>
          </a:p>
        </p:txBody>
      </p:sp>
      <p:sp>
        <p:nvSpPr>
          <p:cNvPr id="9" name="Rectangle 8"/>
          <p:cNvSpPr/>
          <p:nvPr/>
        </p:nvSpPr>
        <p:spPr>
          <a:xfrm>
            <a:off x="5315613" y="1828800"/>
            <a:ext cx="1550126" cy="9056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Home Page</a:t>
            </a:r>
            <a:endParaRPr lang="en-US" dirty="0"/>
          </a:p>
        </p:txBody>
      </p:sp>
      <p:sp>
        <p:nvSpPr>
          <p:cNvPr id="10" name="Rectangle 9"/>
          <p:cNvSpPr/>
          <p:nvPr/>
        </p:nvSpPr>
        <p:spPr>
          <a:xfrm>
            <a:off x="2465796" y="3304903"/>
            <a:ext cx="1550126" cy="9056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Admin</a:t>
            </a:r>
            <a:endParaRPr lang="en-US" dirty="0"/>
          </a:p>
        </p:txBody>
      </p:sp>
      <p:sp>
        <p:nvSpPr>
          <p:cNvPr id="11" name="Rectangle 10"/>
          <p:cNvSpPr/>
          <p:nvPr/>
        </p:nvSpPr>
        <p:spPr>
          <a:xfrm>
            <a:off x="8130722" y="3204754"/>
            <a:ext cx="1550126" cy="9056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a:t>
            </a:r>
            <a:endParaRPr lang="en-US" dirty="0"/>
          </a:p>
        </p:txBody>
      </p:sp>
      <p:sp>
        <p:nvSpPr>
          <p:cNvPr id="12" name="Rectangle 11"/>
          <p:cNvSpPr/>
          <p:nvPr/>
        </p:nvSpPr>
        <p:spPr>
          <a:xfrm>
            <a:off x="9959157" y="4824546"/>
            <a:ext cx="1550126" cy="9056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Registration</a:t>
            </a:r>
            <a:endParaRPr lang="en-US" dirty="0"/>
          </a:p>
        </p:txBody>
      </p:sp>
      <p:sp>
        <p:nvSpPr>
          <p:cNvPr id="13" name="Rectangle 12"/>
          <p:cNvSpPr/>
          <p:nvPr/>
        </p:nvSpPr>
        <p:spPr>
          <a:xfrm>
            <a:off x="6580596" y="4820192"/>
            <a:ext cx="1550126" cy="9056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Login</a:t>
            </a:r>
            <a:endParaRPr lang="en-US" dirty="0"/>
          </a:p>
        </p:txBody>
      </p:sp>
      <p:sp>
        <p:nvSpPr>
          <p:cNvPr id="14" name="Rectangle 13"/>
          <p:cNvSpPr/>
          <p:nvPr/>
        </p:nvSpPr>
        <p:spPr>
          <a:xfrm>
            <a:off x="4255407" y="4859381"/>
            <a:ext cx="1550126" cy="9056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Sub-admin Panel</a:t>
            </a:r>
            <a:endParaRPr lang="en-US" dirty="0"/>
          </a:p>
        </p:txBody>
      </p:sp>
      <p:sp>
        <p:nvSpPr>
          <p:cNvPr id="15" name="Rectangle 14"/>
          <p:cNvSpPr/>
          <p:nvPr/>
        </p:nvSpPr>
        <p:spPr>
          <a:xfrm>
            <a:off x="681508" y="4859382"/>
            <a:ext cx="1550126" cy="9056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Admin Panel</a:t>
            </a:r>
            <a:endParaRPr lang="en-US" dirty="0"/>
          </a:p>
        </p:txBody>
      </p:sp>
      <p:cxnSp>
        <p:nvCxnSpPr>
          <p:cNvPr id="17" name="Straight Arrow Connector 16"/>
          <p:cNvCxnSpPr/>
          <p:nvPr/>
        </p:nvCxnSpPr>
        <p:spPr>
          <a:xfrm flipH="1">
            <a:off x="4015923" y="2745376"/>
            <a:ext cx="1299690" cy="5595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865739" y="2734491"/>
            <a:ext cx="1264983" cy="4702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5" idx="0"/>
          </p:cNvCxnSpPr>
          <p:nvPr/>
        </p:nvCxnSpPr>
        <p:spPr>
          <a:xfrm flipH="1">
            <a:off x="1456571" y="4221479"/>
            <a:ext cx="1009225" cy="6379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4" idx="0"/>
          </p:cNvCxnSpPr>
          <p:nvPr/>
        </p:nvCxnSpPr>
        <p:spPr>
          <a:xfrm>
            <a:off x="4015922" y="4221479"/>
            <a:ext cx="1014548" cy="637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3" idx="0"/>
          </p:cNvCxnSpPr>
          <p:nvPr/>
        </p:nvCxnSpPr>
        <p:spPr>
          <a:xfrm flipH="1">
            <a:off x="7355659" y="4110445"/>
            <a:ext cx="775063" cy="7097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12" idx="0"/>
          </p:cNvCxnSpPr>
          <p:nvPr/>
        </p:nvCxnSpPr>
        <p:spPr>
          <a:xfrm>
            <a:off x="9680848" y="4110445"/>
            <a:ext cx="1053372" cy="714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991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531223"/>
            <a:ext cx="10353762" cy="970450"/>
          </a:xfrm>
        </p:spPr>
        <p:style>
          <a:lnRef idx="0">
            <a:schemeClr val="dk1"/>
          </a:lnRef>
          <a:fillRef idx="3">
            <a:schemeClr val="dk1"/>
          </a:fillRef>
          <a:effectRef idx="3">
            <a:schemeClr val="dk1"/>
          </a:effectRef>
          <a:fontRef idx="minor">
            <a:schemeClr val="lt1"/>
          </a:fontRef>
        </p:style>
        <p:txBody>
          <a:bodyPr>
            <a:normAutofit/>
          </a:bodyPr>
          <a:lstStyle/>
          <a:p>
            <a:r>
              <a:rPr lang="en-US" dirty="0" smtClean="0"/>
              <a:t>Functionalities:</a:t>
            </a:r>
            <a:endParaRPr lang="en-US" dirty="0"/>
          </a:p>
        </p:txBody>
      </p:sp>
      <p:sp>
        <p:nvSpPr>
          <p:cNvPr id="3" name="Content Placeholder 2"/>
          <p:cNvSpPr>
            <a:spLocks noGrp="1"/>
          </p:cNvSpPr>
          <p:nvPr>
            <p:ph idx="1"/>
          </p:nvPr>
        </p:nvSpPr>
        <p:spPr>
          <a:xfrm>
            <a:off x="913795" y="1732449"/>
            <a:ext cx="10353762" cy="4833814"/>
          </a:xfrm>
        </p:spPr>
        <p:txBody>
          <a:bodyPr/>
          <a:lstStyle/>
          <a:p>
            <a:pPr>
              <a:buFont typeface="Wingdings" panose="05000000000000000000" pitchFamily="2" charset="2"/>
              <a:buChar char="q"/>
            </a:pPr>
            <a:r>
              <a:rPr lang="en-US" b="1" dirty="0" smtClean="0"/>
              <a:t>Registration</a:t>
            </a:r>
          </a:p>
          <a:p>
            <a:pPr>
              <a:buFont typeface="Wingdings" panose="05000000000000000000" pitchFamily="2" charset="2"/>
              <a:buChar char="q"/>
            </a:pPr>
            <a:r>
              <a:rPr lang="en-US" b="1" dirty="0" smtClean="0"/>
              <a:t>Log In</a:t>
            </a:r>
          </a:p>
          <a:p>
            <a:pPr>
              <a:buFont typeface="Wingdings" panose="05000000000000000000" pitchFamily="2" charset="2"/>
              <a:buChar char="q"/>
            </a:pPr>
            <a:r>
              <a:rPr lang="en-US" b="1" dirty="0" smtClean="0"/>
              <a:t>Send request</a:t>
            </a:r>
          </a:p>
          <a:p>
            <a:pPr>
              <a:buFont typeface="Wingdings" panose="05000000000000000000" pitchFamily="2" charset="2"/>
              <a:buChar char="q"/>
            </a:pPr>
            <a:r>
              <a:rPr lang="en-US" b="1" dirty="0" smtClean="0"/>
              <a:t>Accept request</a:t>
            </a:r>
          </a:p>
          <a:p>
            <a:pPr>
              <a:buFont typeface="Wingdings" panose="05000000000000000000" pitchFamily="2" charset="2"/>
              <a:buChar char="q"/>
            </a:pPr>
            <a:r>
              <a:rPr lang="en-US" b="1" dirty="0" smtClean="0"/>
              <a:t>Delete request</a:t>
            </a:r>
          </a:p>
          <a:p>
            <a:pPr>
              <a:buFont typeface="Wingdings" panose="05000000000000000000" pitchFamily="2" charset="2"/>
              <a:buChar char="q"/>
            </a:pPr>
            <a:r>
              <a:rPr lang="en-US" b="1" dirty="0" smtClean="0"/>
              <a:t>Search donor</a:t>
            </a:r>
          </a:p>
          <a:p>
            <a:pPr>
              <a:buFont typeface="Wingdings" panose="05000000000000000000" pitchFamily="2" charset="2"/>
              <a:buChar char="q"/>
            </a:pPr>
            <a:r>
              <a:rPr lang="en-US" b="1" dirty="0" smtClean="0"/>
              <a:t>Update information</a:t>
            </a:r>
          </a:p>
          <a:p>
            <a:pPr>
              <a:buFont typeface="Wingdings" panose="05000000000000000000" pitchFamily="2" charset="2"/>
              <a:buChar char="q"/>
            </a:pPr>
            <a:r>
              <a:rPr lang="en-US" b="1" dirty="0" smtClean="0"/>
              <a:t>Delete Information</a:t>
            </a:r>
          </a:p>
          <a:p>
            <a:pPr>
              <a:buFont typeface="Wingdings" panose="05000000000000000000" pitchFamily="2" charset="2"/>
              <a:buChar char="q"/>
            </a:pPr>
            <a:r>
              <a:rPr lang="en-US" b="1" dirty="0" smtClean="0"/>
              <a:t>Messaging </a:t>
            </a:r>
          </a:p>
          <a:p>
            <a:pPr>
              <a:buFont typeface="Wingdings" panose="05000000000000000000" pitchFamily="2" charset="2"/>
              <a:buChar char="q"/>
            </a:pPr>
            <a:r>
              <a:rPr lang="en-US" b="1" dirty="0" smtClean="0"/>
              <a:t>Recovery user id and password by mail</a:t>
            </a:r>
          </a:p>
          <a:p>
            <a:pPr marL="36900" indent="0">
              <a:buNone/>
            </a:pPr>
            <a:endParaRPr lang="en-US" dirty="0" smtClean="0"/>
          </a:p>
          <a:p>
            <a:pPr>
              <a:buFont typeface="Wingdings" panose="05000000000000000000" pitchFamily="2" charset="2"/>
              <a:buChar char="q"/>
            </a:pPr>
            <a:endParaRPr lang="en-US" dirty="0" smtClean="0"/>
          </a:p>
          <a:p>
            <a:pPr>
              <a:buFont typeface="Wingdings" panose="05000000000000000000" pitchFamily="2" charset="2"/>
              <a:buChar char="q"/>
            </a:pPr>
            <a:endParaRPr lang="en-US" dirty="0" smtClean="0"/>
          </a:p>
          <a:p>
            <a:pPr>
              <a:buFont typeface="Wingdings" panose="05000000000000000000" pitchFamily="2" charset="2"/>
              <a:buChar char="q"/>
            </a:pPr>
            <a:endParaRPr lang="en-US" dirty="0" smtClean="0"/>
          </a:p>
          <a:p>
            <a:pPr marL="36900" indent="0">
              <a:buNone/>
            </a:pPr>
            <a:endParaRPr lang="en-US" dirty="0"/>
          </a:p>
        </p:txBody>
      </p:sp>
    </p:spTree>
    <p:extLst>
      <p:ext uri="{BB962C8B-B14F-4D97-AF65-F5344CB8AC3E}">
        <p14:creationId xmlns:p14="http://schemas.microsoft.com/office/powerpoint/2010/main" val="3154648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531223"/>
            <a:ext cx="10353762" cy="970450"/>
          </a:xfrm>
        </p:spPr>
        <p:style>
          <a:lnRef idx="0">
            <a:schemeClr val="dk1"/>
          </a:lnRef>
          <a:fillRef idx="3">
            <a:schemeClr val="dk1"/>
          </a:fillRef>
          <a:effectRef idx="3">
            <a:schemeClr val="dk1"/>
          </a:effectRef>
          <a:fontRef idx="minor">
            <a:schemeClr val="lt1"/>
          </a:fontRef>
        </p:style>
        <p:txBody>
          <a:bodyPr>
            <a:normAutofit/>
          </a:bodyPr>
          <a:lstStyle/>
          <a:p>
            <a:r>
              <a:rPr lang="en-US" dirty="0" smtClean="0"/>
              <a:t>Technical tools used:</a:t>
            </a:r>
            <a:endParaRPr lang="en-US" dirty="0"/>
          </a:p>
        </p:txBody>
      </p:sp>
      <p:sp>
        <p:nvSpPr>
          <p:cNvPr id="3" name="Content Placeholder 2"/>
          <p:cNvSpPr>
            <a:spLocks noGrp="1"/>
          </p:cNvSpPr>
          <p:nvPr>
            <p:ph idx="1"/>
          </p:nvPr>
        </p:nvSpPr>
        <p:spPr/>
        <p:txBody>
          <a:bodyPr/>
          <a:lstStyle/>
          <a:p>
            <a:r>
              <a:rPr lang="en-US" b="1" dirty="0"/>
              <a:t>IDE: NetBeans</a:t>
            </a:r>
          </a:p>
          <a:p>
            <a:r>
              <a:rPr lang="en-US" b="1" dirty="0"/>
              <a:t>OS: Windows 10 pro</a:t>
            </a:r>
          </a:p>
          <a:p>
            <a:r>
              <a:rPr lang="en-US" b="1" dirty="0"/>
              <a:t>Language: </a:t>
            </a:r>
            <a:r>
              <a:rPr lang="en-US" b="1" dirty="0" smtClean="0"/>
              <a:t>JAVA</a:t>
            </a:r>
          </a:p>
          <a:p>
            <a:r>
              <a:rPr lang="en-US" b="1" dirty="0" smtClean="0"/>
              <a:t>Database: MySQL</a:t>
            </a:r>
          </a:p>
          <a:p>
            <a:r>
              <a:rPr lang="en-US" b="1" dirty="0" smtClean="0"/>
              <a:t>Server: Apache</a:t>
            </a:r>
            <a:endParaRPr lang="en-US" b="1" dirty="0"/>
          </a:p>
          <a:p>
            <a:r>
              <a:rPr lang="en-US" b="1" dirty="0"/>
              <a:t>Java Swing Components: </a:t>
            </a:r>
            <a:r>
              <a:rPr lang="en-US" b="1" dirty="0" err="1"/>
              <a:t>JFame</a:t>
            </a:r>
            <a:r>
              <a:rPr lang="en-US" b="1" dirty="0"/>
              <a:t>, </a:t>
            </a:r>
            <a:r>
              <a:rPr lang="en-US" b="1" dirty="0" err="1"/>
              <a:t>JButton</a:t>
            </a:r>
            <a:r>
              <a:rPr lang="en-US" b="1" dirty="0"/>
              <a:t>, </a:t>
            </a:r>
            <a:r>
              <a:rPr lang="en-US" b="1" dirty="0" err="1"/>
              <a:t>JTextField</a:t>
            </a:r>
            <a:r>
              <a:rPr lang="en-US" b="1" dirty="0"/>
              <a:t>, </a:t>
            </a:r>
            <a:r>
              <a:rPr lang="en-US" b="1" dirty="0" err="1"/>
              <a:t>JPasswordFeild</a:t>
            </a:r>
            <a:r>
              <a:rPr lang="en-US" b="1" dirty="0"/>
              <a:t>, </a:t>
            </a:r>
            <a:r>
              <a:rPr lang="en-US" b="1" dirty="0" err="1"/>
              <a:t>JLabel</a:t>
            </a:r>
            <a:r>
              <a:rPr lang="en-US" b="1" dirty="0"/>
              <a:t>, </a:t>
            </a:r>
            <a:r>
              <a:rPr lang="en-US" b="1" dirty="0" err="1"/>
              <a:t>ImageIcon</a:t>
            </a:r>
            <a:r>
              <a:rPr lang="en-US" b="1" dirty="0"/>
              <a:t>, </a:t>
            </a:r>
            <a:r>
              <a:rPr lang="en-US" b="1" dirty="0" err="1"/>
              <a:t>JTextArea</a:t>
            </a:r>
            <a:r>
              <a:rPr lang="en-US" b="1" dirty="0"/>
              <a:t>, </a:t>
            </a:r>
            <a:r>
              <a:rPr lang="en-US" b="1" dirty="0" err="1" smtClean="0"/>
              <a:t>jTable</a:t>
            </a:r>
            <a:r>
              <a:rPr lang="en-US" b="1" dirty="0" smtClean="0"/>
              <a:t>, </a:t>
            </a:r>
            <a:r>
              <a:rPr lang="en-US" b="1" dirty="0" err="1" smtClean="0"/>
              <a:t>JTabbedPane</a:t>
            </a:r>
            <a:r>
              <a:rPr lang="en-US" b="1" dirty="0" smtClean="0"/>
              <a:t>, </a:t>
            </a:r>
            <a:r>
              <a:rPr lang="en-US" b="1" dirty="0" err="1" smtClean="0"/>
              <a:t>jPanel</a:t>
            </a:r>
            <a:r>
              <a:rPr lang="en-US" b="1" dirty="0" smtClean="0"/>
              <a:t>, </a:t>
            </a:r>
            <a:r>
              <a:rPr lang="en-US" b="1" dirty="0" err="1" smtClean="0"/>
              <a:t>MySql</a:t>
            </a:r>
            <a:r>
              <a:rPr lang="en-US" b="1" dirty="0" smtClean="0"/>
              <a:t> connector. </a:t>
            </a:r>
            <a:endParaRPr lang="en-US" b="1" dirty="0"/>
          </a:p>
        </p:txBody>
      </p:sp>
    </p:spTree>
    <p:extLst>
      <p:ext uri="{BB962C8B-B14F-4D97-AF65-F5344CB8AC3E}">
        <p14:creationId xmlns:p14="http://schemas.microsoft.com/office/powerpoint/2010/main" val="3364056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531223"/>
            <a:ext cx="10353762" cy="970450"/>
          </a:xfrm>
        </p:spPr>
        <p:style>
          <a:lnRef idx="0">
            <a:schemeClr val="dk1"/>
          </a:lnRef>
          <a:fillRef idx="3">
            <a:schemeClr val="dk1"/>
          </a:fillRef>
          <a:effectRef idx="3">
            <a:schemeClr val="dk1"/>
          </a:effectRef>
          <a:fontRef idx="minor">
            <a:schemeClr val="lt1"/>
          </a:fontRef>
        </p:style>
        <p:txBody>
          <a:bodyPr>
            <a:normAutofit/>
          </a:bodyPr>
          <a:lstStyle/>
          <a:p>
            <a:r>
              <a:rPr lang="en-US" dirty="0" smtClean="0"/>
              <a:t>Data storage:</a:t>
            </a:r>
            <a:endParaRPr lang="en-US" dirty="0"/>
          </a:p>
        </p:txBody>
      </p:sp>
      <p:sp>
        <p:nvSpPr>
          <p:cNvPr id="3" name="Content Placeholder 2"/>
          <p:cNvSpPr>
            <a:spLocks noGrp="1"/>
          </p:cNvSpPr>
          <p:nvPr>
            <p:ph idx="1"/>
          </p:nvPr>
        </p:nvSpPr>
        <p:spPr/>
        <p:txBody>
          <a:bodyPr/>
          <a:lstStyle/>
          <a:p>
            <a:pPr marL="36900" indent="0">
              <a:buNone/>
            </a:pPr>
            <a:r>
              <a:rPr lang="en-US" dirty="0" smtClean="0"/>
              <a:t>We Storing all the data and information to database. </a:t>
            </a:r>
            <a:br>
              <a:rPr lang="en-US" dirty="0" smtClean="0"/>
            </a:br>
            <a:r>
              <a:rPr lang="en-US" dirty="0" smtClean="0"/>
              <a:t>Our database is “MySQL” database.</a:t>
            </a:r>
            <a:endParaRPr lang="en-US" dirty="0"/>
          </a:p>
        </p:txBody>
      </p:sp>
    </p:spTree>
    <p:extLst>
      <p:ext uri="{BB962C8B-B14F-4D97-AF65-F5344CB8AC3E}">
        <p14:creationId xmlns:p14="http://schemas.microsoft.com/office/powerpoint/2010/main" val="686895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1992</TotalTime>
  <Words>710</Words>
  <Application>Microsoft Office PowerPoint</Application>
  <PresentationFormat>Widescreen</PresentationFormat>
  <Paragraphs>151</Paragraphs>
  <Slides>56</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56</vt:i4>
      </vt:variant>
    </vt:vector>
  </HeadingPairs>
  <TitlesOfParts>
    <vt:vector size="67" baseType="lpstr">
      <vt:lpstr>Arial</vt:lpstr>
      <vt:lpstr>Calibri</vt:lpstr>
      <vt:lpstr>Calisto MT</vt:lpstr>
      <vt:lpstr>Corbel</vt:lpstr>
      <vt:lpstr>Imprint MT Shadow</vt:lpstr>
      <vt:lpstr>Lucida Calligraphy</vt:lpstr>
      <vt:lpstr>Trebuchet MS</vt:lpstr>
      <vt:lpstr>Wingdings</vt:lpstr>
      <vt:lpstr>Wingdings 2</vt:lpstr>
      <vt:lpstr>Slate</vt:lpstr>
      <vt:lpstr>Parallax</vt:lpstr>
      <vt:lpstr>Blood Bank Management </vt:lpstr>
      <vt:lpstr>Course Title: Application Development Sessional</vt:lpstr>
      <vt:lpstr>Motivations of the project:</vt:lpstr>
      <vt:lpstr>Objective of the project</vt:lpstr>
      <vt:lpstr>Specific objective:</vt:lpstr>
      <vt:lpstr>Description  of the project:</vt:lpstr>
      <vt:lpstr>Functionalities:</vt:lpstr>
      <vt:lpstr>Technical tools used:</vt:lpstr>
      <vt:lpstr>Data storage:</vt:lpstr>
      <vt:lpstr>Project’s  internal structure:</vt:lpstr>
      <vt:lpstr>Use Case Diagram</vt:lpstr>
      <vt:lpstr>Data Flow Diagram</vt:lpstr>
      <vt:lpstr>Output :  Home Page</vt:lpstr>
      <vt:lpstr>Fill up Registration from</vt:lpstr>
      <vt:lpstr>Login to user a Account</vt:lpstr>
      <vt:lpstr>User Account : About panel</vt:lpstr>
      <vt:lpstr>Search blood Donor</vt:lpstr>
      <vt:lpstr>Update personal information</vt:lpstr>
      <vt:lpstr>Send Message to Admin</vt:lpstr>
      <vt:lpstr>Go to Admin Login form</vt:lpstr>
      <vt:lpstr>Login as Admin</vt:lpstr>
      <vt:lpstr>Admin Control Panel - Add Donor</vt:lpstr>
      <vt:lpstr>Search Blood Donor</vt:lpstr>
      <vt:lpstr>Show Search Result</vt:lpstr>
      <vt:lpstr>Update User Information</vt:lpstr>
      <vt:lpstr>User Request </vt:lpstr>
      <vt:lpstr>Select user and add as donor</vt:lpstr>
      <vt:lpstr>Show Full Donor List</vt:lpstr>
      <vt:lpstr>Customize Sub-admin</vt:lpstr>
      <vt:lpstr>Settings</vt:lpstr>
      <vt:lpstr>Message from user</vt:lpstr>
      <vt:lpstr>After sending message to donor</vt:lpstr>
      <vt:lpstr>Output of the project:</vt:lpstr>
      <vt:lpstr>Output of the project:</vt:lpstr>
      <vt:lpstr>Output of the project:</vt:lpstr>
      <vt:lpstr>Output of the project:</vt:lpstr>
      <vt:lpstr>Output of the project:</vt:lpstr>
      <vt:lpstr>Output of the project:</vt:lpstr>
      <vt:lpstr>Output of the project:</vt:lpstr>
      <vt:lpstr>Output of the project:</vt:lpstr>
      <vt:lpstr>Output of the project:</vt:lpstr>
      <vt:lpstr>Output of the project:</vt:lpstr>
      <vt:lpstr>Output of the project:</vt:lpstr>
      <vt:lpstr>Output of the project:</vt:lpstr>
      <vt:lpstr>Output of the project:</vt:lpstr>
      <vt:lpstr>Output of the project:</vt:lpstr>
      <vt:lpstr>Output of the project:</vt:lpstr>
      <vt:lpstr>Output of the project:</vt:lpstr>
      <vt:lpstr>Output of the project:</vt:lpstr>
      <vt:lpstr>Output of the project:</vt:lpstr>
      <vt:lpstr>Output of the project</vt:lpstr>
      <vt:lpstr>Output of the project</vt:lpstr>
      <vt:lpstr>Advantages</vt:lpstr>
      <vt:lpstr>Limitation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Shourov lenovo</dc:creator>
  <cp:lastModifiedBy>Shourov lenovo</cp:lastModifiedBy>
  <cp:revision>93</cp:revision>
  <dcterms:created xsi:type="dcterms:W3CDTF">2019-10-17T14:50:13Z</dcterms:created>
  <dcterms:modified xsi:type="dcterms:W3CDTF">2019-10-29T02:33:05Z</dcterms:modified>
</cp:coreProperties>
</file>